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3" r:id="rId3"/>
    <p:sldId id="278" r:id="rId4"/>
    <p:sldId id="281" r:id="rId5"/>
    <p:sldId id="312" r:id="rId6"/>
    <p:sldId id="283" r:id="rId7"/>
    <p:sldId id="288" r:id="rId8"/>
    <p:sldId id="284" r:id="rId9"/>
    <p:sldId id="291" r:id="rId10"/>
    <p:sldId id="293" r:id="rId11"/>
    <p:sldId id="310" r:id="rId12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5A3"/>
    <a:srgbClr val="E8E6B6"/>
    <a:srgbClr val="9FFFC4"/>
    <a:srgbClr val="FF0000"/>
    <a:srgbClr val="C2B3EB"/>
    <a:srgbClr val="E9D3B5"/>
    <a:srgbClr val="B9A9F5"/>
    <a:srgbClr val="21EB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>
        <p:scale>
          <a:sx n="80" d="100"/>
          <a:sy n="80" d="100"/>
        </p:scale>
        <p:origin x="-1092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E1EE49-9E95-49D0-A5D7-A18CA927958A}" type="doc">
      <dgm:prSet loTypeId="urn:microsoft.com/office/officeart/2005/8/layout/hierarchy1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0A86A413-1C60-4FD3-B49A-54276B4A2244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Транспортные средства, ввозимые после </a:t>
          </a:r>
          <a:r>
            <a:rPr lang="ru-RU" sz="2500" b="1" dirty="0" smtClean="0">
              <a:solidFill>
                <a:schemeClr val="tx1"/>
              </a:solidFill>
            </a:rPr>
            <a:t>1 января 2014года</a:t>
          </a:r>
          <a:r>
            <a:rPr lang="ru-RU" sz="2500" b="1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(классифицируемые по коду ТН ВЭД ЕАЭС 8702, 8703, 870421, 870431) признаются товарами ЕАЭС : </a:t>
          </a:r>
        </a:p>
        <a:p>
          <a:pPr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AD7AA8D9-7846-416A-A07E-29032A7360FA}" type="parTrans" cxnId="{2A42EFBB-7BCB-4B00-98A5-B329C91C946A}">
      <dgm:prSet/>
      <dgm:spPr/>
      <dgm:t>
        <a:bodyPr/>
        <a:lstStyle/>
        <a:p>
          <a:endParaRPr lang="ru-RU"/>
        </a:p>
      </dgm:t>
    </dgm:pt>
    <dgm:pt modelId="{C9F18D13-0147-4AAA-8E90-AE471B521FDD}" type="sibTrans" cxnId="{2A42EFBB-7BCB-4B00-98A5-B329C91C946A}">
      <dgm:prSet/>
      <dgm:spPr/>
      <dgm:t>
        <a:bodyPr/>
        <a:lstStyle/>
        <a:p>
          <a:endParaRPr lang="ru-RU"/>
        </a:p>
      </dgm:t>
    </dgm:pt>
    <dgm:pt modelId="{B15B57E6-07F5-49ED-8082-6A780FD907C6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solidFill>
                <a:schemeClr val="tx1"/>
              </a:solidFill>
            </a:rPr>
            <a:t>После уплаты  разницы таможенных пошлин, налогов по ставкам ЕАЭС</a:t>
          </a:r>
        </a:p>
        <a:p>
          <a:pPr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b="1" dirty="0"/>
        </a:p>
      </dgm:t>
    </dgm:pt>
    <dgm:pt modelId="{B6AF6D3A-E2F2-4994-8C00-93CAE434638A}" type="parTrans" cxnId="{F2F4351A-143D-44BE-8F8E-AD02C0538D88}">
      <dgm:prSet/>
      <dgm:spPr/>
      <dgm:t>
        <a:bodyPr/>
        <a:lstStyle/>
        <a:p>
          <a:endParaRPr lang="ru-RU"/>
        </a:p>
      </dgm:t>
    </dgm:pt>
    <dgm:pt modelId="{3E2E66FF-C4B2-43F0-A75F-007BEC2F0241}" type="sibTrans" cxnId="{F2F4351A-143D-44BE-8F8E-AD02C0538D88}">
      <dgm:prSet/>
      <dgm:spPr/>
      <dgm:t>
        <a:bodyPr/>
        <a:lstStyle/>
        <a:p>
          <a:endParaRPr lang="ru-RU"/>
        </a:p>
      </dgm:t>
    </dgm:pt>
    <dgm:pt modelId="{3E78988A-219D-4B35-BDA0-DE93A9C6638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Вне зависимости от уплаты таможенных пошлин и налогов </a:t>
          </a:r>
        </a:p>
        <a:p>
          <a:r>
            <a:rPr lang="ru-RU" sz="1800" b="1" dirty="0" smtClean="0">
              <a:solidFill>
                <a:schemeClr val="tx1"/>
              </a:solidFill>
            </a:rPr>
            <a:t>с 1 января 2025 г.</a:t>
          </a:r>
          <a:endParaRPr lang="ru-RU" sz="1800" b="1" dirty="0">
            <a:solidFill>
              <a:schemeClr val="tx1"/>
            </a:solidFill>
          </a:endParaRPr>
        </a:p>
      </dgm:t>
    </dgm:pt>
    <dgm:pt modelId="{63693966-9FBD-40C9-8538-BC91C4E43292}" type="parTrans" cxnId="{A8AD3A74-57F6-42E7-AEE5-A72CCB7F7D18}">
      <dgm:prSet/>
      <dgm:spPr/>
      <dgm:t>
        <a:bodyPr/>
        <a:lstStyle/>
        <a:p>
          <a:endParaRPr lang="ru-RU"/>
        </a:p>
      </dgm:t>
    </dgm:pt>
    <dgm:pt modelId="{9030F3CB-A5AC-4349-821C-C408AAC2F004}" type="sibTrans" cxnId="{A8AD3A74-57F6-42E7-AEE5-A72CCB7F7D18}">
      <dgm:prSet/>
      <dgm:spPr/>
      <dgm:t>
        <a:bodyPr/>
        <a:lstStyle/>
        <a:p>
          <a:endParaRPr lang="ru-RU"/>
        </a:p>
      </dgm:t>
    </dgm:pt>
    <dgm:pt modelId="{073BAF2A-FCC5-4E57-A7F3-D265BFC34D90}" type="pres">
      <dgm:prSet presAssocID="{06E1EE49-9E95-49D0-A5D7-A18CA92795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A160AE5-3A75-42EC-A8A2-1ECA3BCF44D5}" type="pres">
      <dgm:prSet presAssocID="{0A86A413-1C60-4FD3-B49A-54276B4A2244}" presName="hierRoot1" presStyleCnt="0"/>
      <dgm:spPr/>
    </dgm:pt>
    <dgm:pt modelId="{AD8042C2-3009-48F3-B269-75F703DEEEA0}" type="pres">
      <dgm:prSet presAssocID="{0A86A413-1C60-4FD3-B49A-54276B4A2244}" presName="composite" presStyleCnt="0"/>
      <dgm:spPr/>
    </dgm:pt>
    <dgm:pt modelId="{6A27DDB4-91F0-4E70-899B-21034A4E789D}" type="pres">
      <dgm:prSet presAssocID="{0A86A413-1C60-4FD3-B49A-54276B4A2244}" presName="background" presStyleLbl="node0" presStyleIdx="0" presStyleCnt="1"/>
      <dgm:spPr/>
    </dgm:pt>
    <dgm:pt modelId="{D7404566-8375-4F4E-8901-B3DE65098C3C}" type="pres">
      <dgm:prSet presAssocID="{0A86A413-1C60-4FD3-B49A-54276B4A2244}" presName="text" presStyleLbl="fgAcc0" presStyleIdx="0" presStyleCnt="1" custScaleX="291949" custScaleY="146121" custLinFactNeighborX="263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EE0408-DC02-4C33-B4D4-F7FDF40411BB}" type="pres">
      <dgm:prSet presAssocID="{0A86A413-1C60-4FD3-B49A-54276B4A2244}" presName="hierChild2" presStyleCnt="0"/>
      <dgm:spPr/>
    </dgm:pt>
    <dgm:pt modelId="{CE45204D-217D-4561-8F5A-9CAC88655864}" type="pres">
      <dgm:prSet presAssocID="{B6AF6D3A-E2F2-4994-8C00-93CAE434638A}" presName="Name10" presStyleLbl="parChTrans1D2" presStyleIdx="0" presStyleCnt="2"/>
      <dgm:spPr/>
      <dgm:t>
        <a:bodyPr/>
        <a:lstStyle/>
        <a:p>
          <a:endParaRPr lang="ru-RU"/>
        </a:p>
      </dgm:t>
    </dgm:pt>
    <dgm:pt modelId="{D79D0FB5-2A1F-4E18-BBCE-E32B5956537E}" type="pres">
      <dgm:prSet presAssocID="{B15B57E6-07F5-49ED-8082-6A780FD907C6}" presName="hierRoot2" presStyleCnt="0"/>
      <dgm:spPr/>
    </dgm:pt>
    <dgm:pt modelId="{CCDDFFAB-B0E0-41D2-91DF-50F55CC733AE}" type="pres">
      <dgm:prSet presAssocID="{B15B57E6-07F5-49ED-8082-6A780FD907C6}" presName="composite2" presStyleCnt="0"/>
      <dgm:spPr/>
    </dgm:pt>
    <dgm:pt modelId="{2650AB2C-78BD-4626-B0DC-52771309B176}" type="pres">
      <dgm:prSet presAssocID="{B15B57E6-07F5-49ED-8082-6A780FD907C6}" presName="background2" presStyleLbl="node2" presStyleIdx="0" presStyleCnt="2"/>
      <dgm:spPr/>
    </dgm:pt>
    <dgm:pt modelId="{9B5792C9-FBD6-4EDB-8499-B638BD5BD410}" type="pres">
      <dgm:prSet presAssocID="{B15B57E6-07F5-49ED-8082-6A780FD907C6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96AE7CF-E00B-4E94-BEFA-46D6228F81ED}" type="pres">
      <dgm:prSet presAssocID="{B15B57E6-07F5-49ED-8082-6A780FD907C6}" presName="hierChild3" presStyleCnt="0"/>
      <dgm:spPr/>
    </dgm:pt>
    <dgm:pt modelId="{5BC495E5-991B-4C46-8D9B-F47864061EC0}" type="pres">
      <dgm:prSet presAssocID="{63693966-9FBD-40C9-8538-BC91C4E43292}" presName="Name10" presStyleLbl="parChTrans1D2" presStyleIdx="1" presStyleCnt="2"/>
      <dgm:spPr/>
      <dgm:t>
        <a:bodyPr/>
        <a:lstStyle/>
        <a:p>
          <a:endParaRPr lang="ru-RU"/>
        </a:p>
      </dgm:t>
    </dgm:pt>
    <dgm:pt modelId="{9241D948-BF47-49B6-A30D-F6E3EB1A73EB}" type="pres">
      <dgm:prSet presAssocID="{3E78988A-219D-4B35-BDA0-DE93A9C66385}" presName="hierRoot2" presStyleCnt="0"/>
      <dgm:spPr/>
    </dgm:pt>
    <dgm:pt modelId="{F137DF33-769A-4581-8BAE-6298A7388818}" type="pres">
      <dgm:prSet presAssocID="{3E78988A-219D-4B35-BDA0-DE93A9C66385}" presName="composite2" presStyleCnt="0"/>
      <dgm:spPr/>
    </dgm:pt>
    <dgm:pt modelId="{CE93080F-33A5-489F-9EF5-7CE5E7DFCC25}" type="pres">
      <dgm:prSet presAssocID="{3E78988A-219D-4B35-BDA0-DE93A9C66385}" presName="background2" presStyleLbl="node2" presStyleIdx="1" presStyleCnt="2"/>
      <dgm:spPr/>
    </dgm:pt>
    <dgm:pt modelId="{3BC69995-78C4-48CB-B7E7-5639DAFBA83D}" type="pres">
      <dgm:prSet presAssocID="{3E78988A-219D-4B35-BDA0-DE93A9C66385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F944A2D-FAC6-44D8-AB4E-D55F17405211}" type="pres">
      <dgm:prSet presAssocID="{3E78988A-219D-4B35-BDA0-DE93A9C66385}" presName="hierChild3" presStyleCnt="0"/>
      <dgm:spPr/>
    </dgm:pt>
  </dgm:ptLst>
  <dgm:cxnLst>
    <dgm:cxn modelId="{12C2CC2D-6772-4432-B80A-4E0E7F402BB3}" type="presOf" srcId="{06E1EE49-9E95-49D0-A5D7-A18CA927958A}" destId="{073BAF2A-FCC5-4E57-A7F3-D265BFC34D90}" srcOrd="0" destOrd="0" presId="urn:microsoft.com/office/officeart/2005/8/layout/hierarchy1"/>
    <dgm:cxn modelId="{A6F91BE9-6AC3-4F04-B609-C4862CBAA5E4}" type="presOf" srcId="{B15B57E6-07F5-49ED-8082-6A780FD907C6}" destId="{9B5792C9-FBD6-4EDB-8499-B638BD5BD410}" srcOrd="0" destOrd="0" presId="urn:microsoft.com/office/officeart/2005/8/layout/hierarchy1"/>
    <dgm:cxn modelId="{0A5698BE-8F09-4251-A29C-851042A8B665}" type="presOf" srcId="{63693966-9FBD-40C9-8538-BC91C4E43292}" destId="{5BC495E5-991B-4C46-8D9B-F47864061EC0}" srcOrd="0" destOrd="0" presId="urn:microsoft.com/office/officeart/2005/8/layout/hierarchy1"/>
    <dgm:cxn modelId="{2A42EFBB-7BCB-4B00-98A5-B329C91C946A}" srcId="{06E1EE49-9E95-49D0-A5D7-A18CA927958A}" destId="{0A86A413-1C60-4FD3-B49A-54276B4A2244}" srcOrd="0" destOrd="0" parTransId="{AD7AA8D9-7846-416A-A07E-29032A7360FA}" sibTransId="{C9F18D13-0147-4AAA-8E90-AE471B521FDD}"/>
    <dgm:cxn modelId="{01C58096-BBAB-4DDB-9805-6958D7F387AE}" type="presOf" srcId="{3E78988A-219D-4B35-BDA0-DE93A9C66385}" destId="{3BC69995-78C4-48CB-B7E7-5639DAFBA83D}" srcOrd="0" destOrd="0" presId="urn:microsoft.com/office/officeart/2005/8/layout/hierarchy1"/>
    <dgm:cxn modelId="{AAA7B869-66A3-491B-8AD2-B99D08115A29}" type="presOf" srcId="{0A86A413-1C60-4FD3-B49A-54276B4A2244}" destId="{D7404566-8375-4F4E-8901-B3DE65098C3C}" srcOrd="0" destOrd="0" presId="urn:microsoft.com/office/officeart/2005/8/layout/hierarchy1"/>
    <dgm:cxn modelId="{F2F4351A-143D-44BE-8F8E-AD02C0538D88}" srcId="{0A86A413-1C60-4FD3-B49A-54276B4A2244}" destId="{B15B57E6-07F5-49ED-8082-6A780FD907C6}" srcOrd="0" destOrd="0" parTransId="{B6AF6D3A-E2F2-4994-8C00-93CAE434638A}" sibTransId="{3E2E66FF-C4B2-43F0-A75F-007BEC2F0241}"/>
    <dgm:cxn modelId="{A8AD3A74-57F6-42E7-AEE5-A72CCB7F7D18}" srcId="{0A86A413-1C60-4FD3-B49A-54276B4A2244}" destId="{3E78988A-219D-4B35-BDA0-DE93A9C66385}" srcOrd="1" destOrd="0" parTransId="{63693966-9FBD-40C9-8538-BC91C4E43292}" sibTransId="{9030F3CB-A5AC-4349-821C-C408AAC2F004}"/>
    <dgm:cxn modelId="{FB2EB31A-8ED8-4657-BD65-890CE2CFE5B0}" type="presOf" srcId="{B6AF6D3A-E2F2-4994-8C00-93CAE434638A}" destId="{CE45204D-217D-4561-8F5A-9CAC88655864}" srcOrd="0" destOrd="0" presId="urn:microsoft.com/office/officeart/2005/8/layout/hierarchy1"/>
    <dgm:cxn modelId="{18875E25-0E34-4E9E-A377-0A078C1BDEF6}" type="presParOf" srcId="{073BAF2A-FCC5-4E57-A7F3-D265BFC34D90}" destId="{EA160AE5-3A75-42EC-A8A2-1ECA3BCF44D5}" srcOrd="0" destOrd="0" presId="urn:microsoft.com/office/officeart/2005/8/layout/hierarchy1"/>
    <dgm:cxn modelId="{1F774FA6-EB23-4A85-B263-3D15A63A7F75}" type="presParOf" srcId="{EA160AE5-3A75-42EC-A8A2-1ECA3BCF44D5}" destId="{AD8042C2-3009-48F3-B269-75F703DEEEA0}" srcOrd="0" destOrd="0" presId="urn:microsoft.com/office/officeart/2005/8/layout/hierarchy1"/>
    <dgm:cxn modelId="{9F842952-8A3D-4FC6-B53D-3F6CDA564ABC}" type="presParOf" srcId="{AD8042C2-3009-48F3-B269-75F703DEEEA0}" destId="{6A27DDB4-91F0-4E70-899B-21034A4E789D}" srcOrd="0" destOrd="0" presId="urn:microsoft.com/office/officeart/2005/8/layout/hierarchy1"/>
    <dgm:cxn modelId="{5068F464-4A5C-41A7-82B9-3C1598C24887}" type="presParOf" srcId="{AD8042C2-3009-48F3-B269-75F703DEEEA0}" destId="{D7404566-8375-4F4E-8901-B3DE65098C3C}" srcOrd="1" destOrd="0" presId="urn:microsoft.com/office/officeart/2005/8/layout/hierarchy1"/>
    <dgm:cxn modelId="{A1A94CF8-04EB-4EA4-B295-F8FF00F6E3E3}" type="presParOf" srcId="{EA160AE5-3A75-42EC-A8A2-1ECA3BCF44D5}" destId="{D8EE0408-DC02-4C33-B4D4-F7FDF40411BB}" srcOrd="1" destOrd="0" presId="urn:microsoft.com/office/officeart/2005/8/layout/hierarchy1"/>
    <dgm:cxn modelId="{804B68AC-CFC3-4510-9707-A3CF396614B5}" type="presParOf" srcId="{D8EE0408-DC02-4C33-B4D4-F7FDF40411BB}" destId="{CE45204D-217D-4561-8F5A-9CAC88655864}" srcOrd="0" destOrd="0" presId="urn:microsoft.com/office/officeart/2005/8/layout/hierarchy1"/>
    <dgm:cxn modelId="{8B7A415A-A0D4-4708-B979-AC128D37E064}" type="presParOf" srcId="{D8EE0408-DC02-4C33-B4D4-F7FDF40411BB}" destId="{D79D0FB5-2A1F-4E18-BBCE-E32B5956537E}" srcOrd="1" destOrd="0" presId="urn:microsoft.com/office/officeart/2005/8/layout/hierarchy1"/>
    <dgm:cxn modelId="{D9CC180A-AE46-4C19-B24B-A867D0191AAE}" type="presParOf" srcId="{D79D0FB5-2A1F-4E18-BBCE-E32B5956537E}" destId="{CCDDFFAB-B0E0-41D2-91DF-50F55CC733AE}" srcOrd="0" destOrd="0" presId="urn:microsoft.com/office/officeart/2005/8/layout/hierarchy1"/>
    <dgm:cxn modelId="{A006179B-20F2-42C3-9102-795038C5A2C0}" type="presParOf" srcId="{CCDDFFAB-B0E0-41D2-91DF-50F55CC733AE}" destId="{2650AB2C-78BD-4626-B0DC-52771309B176}" srcOrd="0" destOrd="0" presId="urn:microsoft.com/office/officeart/2005/8/layout/hierarchy1"/>
    <dgm:cxn modelId="{0C25BEAA-D460-465F-9EA5-C77A74AF8253}" type="presParOf" srcId="{CCDDFFAB-B0E0-41D2-91DF-50F55CC733AE}" destId="{9B5792C9-FBD6-4EDB-8499-B638BD5BD410}" srcOrd="1" destOrd="0" presId="urn:microsoft.com/office/officeart/2005/8/layout/hierarchy1"/>
    <dgm:cxn modelId="{BE362CCF-EA86-47EB-9B2E-F400A285F5BB}" type="presParOf" srcId="{D79D0FB5-2A1F-4E18-BBCE-E32B5956537E}" destId="{296AE7CF-E00B-4E94-BEFA-46D6228F81ED}" srcOrd="1" destOrd="0" presId="urn:microsoft.com/office/officeart/2005/8/layout/hierarchy1"/>
    <dgm:cxn modelId="{815FB88F-0DEF-437C-805A-4CD491D337A0}" type="presParOf" srcId="{D8EE0408-DC02-4C33-B4D4-F7FDF40411BB}" destId="{5BC495E5-991B-4C46-8D9B-F47864061EC0}" srcOrd="2" destOrd="0" presId="urn:microsoft.com/office/officeart/2005/8/layout/hierarchy1"/>
    <dgm:cxn modelId="{DAAA9017-566E-4DA5-AEB5-83A7A388A1CB}" type="presParOf" srcId="{D8EE0408-DC02-4C33-B4D4-F7FDF40411BB}" destId="{9241D948-BF47-49B6-A30D-F6E3EB1A73EB}" srcOrd="3" destOrd="0" presId="urn:microsoft.com/office/officeart/2005/8/layout/hierarchy1"/>
    <dgm:cxn modelId="{BD002D1E-79B8-4F37-A76F-0BFC93DE226D}" type="presParOf" srcId="{9241D948-BF47-49B6-A30D-F6E3EB1A73EB}" destId="{F137DF33-769A-4581-8BAE-6298A7388818}" srcOrd="0" destOrd="0" presId="urn:microsoft.com/office/officeart/2005/8/layout/hierarchy1"/>
    <dgm:cxn modelId="{CA80719A-A525-4B35-964F-17872FB2008D}" type="presParOf" srcId="{F137DF33-769A-4581-8BAE-6298A7388818}" destId="{CE93080F-33A5-489F-9EF5-7CE5E7DFCC25}" srcOrd="0" destOrd="0" presId="urn:microsoft.com/office/officeart/2005/8/layout/hierarchy1"/>
    <dgm:cxn modelId="{4179FFF6-0598-409A-9180-9F89C4D491A7}" type="presParOf" srcId="{F137DF33-769A-4581-8BAE-6298A7388818}" destId="{3BC69995-78C4-48CB-B7E7-5639DAFBA83D}" srcOrd="1" destOrd="0" presId="urn:microsoft.com/office/officeart/2005/8/layout/hierarchy1"/>
    <dgm:cxn modelId="{AEA0EAB2-FEF4-4BA4-81D6-9449B4E71982}" type="presParOf" srcId="{9241D948-BF47-49B6-A30D-F6E3EB1A73EB}" destId="{3F944A2D-FAC6-44D8-AB4E-D55F1740521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C495E5-991B-4C46-8D9B-F47864061EC0}">
      <dsp:nvSpPr>
        <dsp:cNvPr id="0" name=""/>
        <dsp:cNvSpPr/>
      </dsp:nvSpPr>
      <dsp:spPr>
        <a:xfrm>
          <a:off x="4206567" y="2537554"/>
          <a:ext cx="1597072" cy="7943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1318"/>
              </a:lnTo>
              <a:lnTo>
                <a:pt x="1597072" y="541318"/>
              </a:lnTo>
              <a:lnTo>
                <a:pt x="1597072" y="7943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45204D-217D-4561-8F5A-9CAC88655864}">
      <dsp:nvSpPr>
        <dsp:cNvPr id="0" name=""/>
        <dsp:cNvSpPr/>
      </dsp:nvSpPr>
      <dsp:spPr>
        <a:xfrm>
          <a:off x="2465448" y="2537554"/>
          <a:ext cx="1741118" cy="794337"/>
        </a:xfrm>
        <a:custGeom>
          <a:avLst/>
          <a:gdLst/>
          <a:ahLst/>
          <a:cxnLst/>
          <a:rect l="0" t="0" r="0" b="0"/>
          <a:pathLst>
            <a:path>
              <a:moveTo>
                <a:pt x="1741118" y="0"/>
              </a:moveTo>
              <a:lnTo>
                <a:pt x="1741118" y="541318"/>
              </a:lnTo>
              <a:lnTo>
                <a:pt x="0" y="541318"/>
              </a:lnTo>
              <a:lnTo>
                <a:pt x="0" y="7943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27DDB4-91F0-4E70-899B-21034A4E789D}">
      <dsp:nvSpPr>
        <dsp:cNvPr id="0" name=""/>
        <dsp:cNvSpPr/>
      </dsp:nvSpPr>
      <dsp:spPr>
        <a:xfrm>
          <a:off x="219641" y="3316"/>
          <a:ext cx="7973850" cy="25342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404566-8375-4F4E-8901-B3DE65098C3C}">
      <dsp:nvSpPr>
        <dsp:cNvPr id="0" name=""/>
        <dsp:cNvSpPr/>
      </dsp:nvSpPr>
      <dsp:spPr>
        <a:xfrm>
          <a:off x="523113" y="291614"/>
          <a:ext cx="7973850" cy="25342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Транспортные средства, ввозимые после </a:t>
          </a:r>
          <a:r>
            <a:rPr lang="ru-RU" sz="2500" b="1" kern="1200" dirty="0" smtClean="0">
              <a:solidFill>
                <a:schemeClr val="tx1"/>
              </a:solidFill>
            </a:rPr>
            <a:t>1 января 2014года</a:t>
          </a:r>
          <a:r>
            <a:rPr lang="ru-RU" sz="2500" b="1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(классифицируемые по коду ТН ВЭД ЕАЭС 8702, 8703, 870421, 870431) признаются товарами ЕАЭС : 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kern="1200" dirty="0"/>
        </a:p>
      </dsp:txBody>
      <dsp:txXfrm>
        <a:off x="597338" y="365839"/>
        <a:ext cx="7825400" cy="2385788"/>
      </dsp:txXfrm>
    </dsp:sp>
    <dsp:sp modelId="{2650AB2C-78BD-4626-B0DC-52771309B176}">
      <dsp:nvSpPr>
        <dsp:cNvPr id="0" name=""/>
        <dsp:cNvSpPr/>
      </dsp:nvSpPr>
      <dsp:spPr>
        <a:xfrm>
          <a:off x="1099824" y="3331892"/>
          <a:ext cx="2731247" cy="17343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5792C9-FBD6-4EDB-8499-B638BD5BD410}">
      <dsp:nvSpPr>
        <dsp:cNvPr id="0" name=""/>
        <dsp:cNvSpPr/>
      </dsp:nvSpPr>
      <dsp:spPr>
        <a:xfrm>
          <a:off x="1403296" y="3620191"/>
          <a:ext cx="2731247" cy="17343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solidFill>
                <a:schemeClr val="tx1"/>
              </a:solidFill>
            </a:rPr>
            <a:t>После уплаты  разницы таможенных пошлин, налогов по ставкам ЕАЭС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b="1" kern="1200" dirty="0"/>
        </a:p>
      </dsp:txBody>
      <dsp:txXfrm>
        <a:off x="1454093" y="3670988"/>
        <a:ext cx="2629653" cy="1632748"/>
      </dsp:txXfrm>
    </dsp:sp>
    <dsp:sp modelId="{CE93080F-33A5-489F-9EF5-7CE5E7DFCC25}">
      <dsp:nvSpPr>
        <dsp:cNvPr id="0" name=""/>
        <dsp:cNvSpPr/>
      </dsp:nvSpPr>
      <dsp:spPr>
        <a:xfrm>
          <a:off x="4438015" y="3331892"/>
          <a:ext cx="2731247" cy="17343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C69995-78C4-48CB-B7E7-5639DAFBA83D}">
      <dsp:nvSpPr>
        <dsp:cNvPr id="0" name=""/>
        <dsp:cNvSpPr/>
      </dsp:nvSpPr>
      <dsp:spPr>
        <a:xfrm>
          <a:off x="4741487" y="3620191"/>
          <a:ext cx="2731247" cy="17343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Вне зависимости от уплаты таможенных пошлин и налогов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с 1 января 2025 г.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4792284" y="3670988"/>
        <a:ext cx="2629653" cy="16327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42FB23-E03C-4FA5-A8B3-66D2DC9CEA7E}" type="datetimeFigureOut">
              <a:rPr lang="ru-RU" smtClean="0"/>
              <a:t>27.06.2015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812B40-81DB-4C71-B319-A50192F0FF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5450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EA69EEB-6DE5-4188-B56F-76D34F76957A}" type="datetimeFigureOut">
              <a:rPr lang="ru-RU"/>
              <a:pPr>
                <a:defRPr/>
              </a:pPr>
              <a:t>27.06.2015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6133872-86A9-42CB-A873-4D8F99CEA6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3060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1E430-D136-470E-808B-1EC43DA33934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E3C6FD-1BA9-4650-8136-DB4B24C6B80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588488-CEFF-479E-B8D8-EFB049B12E6D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C594D1-A53A-4A72-9C6D-25AB80029E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AF9692-612F-4B36-A8C1-66957B913207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F7636F-D0AF-4D26-AD2F-2570674562B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D4FDB9-716A-4A1D-B056-DA387CB39CC4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95965-040C-4D2A-8C25-4E6B58D873B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E41C6C-5CE6-45FB-AF6E-84B2D129399F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75039-FC75-4BF9-B466-93E865B48BC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F68D-1994-42B9-AAAB-C787F5F2E3FE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2BCF1-69EC-4B82-9F1F-422A4A3B051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B82C97-BC76-4E72-8125-CCE4E7AB6585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7E7CF-0E43-424B-9B37-9D26B7173E8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84FB51-6F8A-4E8D-990C-5A6F63FD9AC9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0C315D-7480-460F-885F-0C40DD1CF20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C3337-C3D2-494D-B372-97D0D0F06552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A550BC-B9D1-43D0-AFA2-051CEB9129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2A0EA2-0308-4E32-8C4F-AB473ABCB268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F671C3-DDFE-4CA3-9F3F-E8BAE867F2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EAE6C8-8D2B-4C2D-8B90-4FADA72F4D07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35EB7-4206-480B-82AB-2C47CA8F015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0CC6035-00D5-4FBB-875C-13BEC601246C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1E1DA66-A07F-46FC-8F4F-1841DF32FAC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B3290EC-B103-4CC3-9DD6-E12659E09345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A3B3AD0-FCAB-469F-BC53-D86314CEA9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88EB826-DEA5-49F3-8355-78BF72D51BBC}" type="datetimeFigureOut">
              <a:rPr lang="ru-RU"/>
              <a:pPr/>
              <a:t>27.06.2015</a:t>
            </a:fld>
            <a:endParaRPr lang="ru-RU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98AB82E-5E0A-4457-B763-DB318F03DB9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png"/><Relationship Id="rId4" Type="http://schemas.openxmlformats.org/officeDocument/2006/relationships/image" Target="../media/image8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1.png"/><Relationship Id="rId7" Type="http://schemas.openxmlformats.org/officeDocument/2006/relationships/image" Target="../media/image13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41350" y="2276872"/>
            <a:ext cx="7772400" cy="3121974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10253F"/>
                </a:solidFill>
              </a:rPr>
              <a:t>Таможенное оформление </a:t>
            </a:r>
            <a:br>
              <a:rPr lang="ru-RU" b="1" dirty="0">
                <a:solidFill>
                  <a:srgbClr val="10253F"/>
                </a:solidFill>
              </a:rPr>
            </a:br>
            <a:r>
              <a:rPr lang="ru-RU" b="1" dirty="0">
                <a:solidFill>
                  <a:srgbClr val="10253F"/>
                </a:solidFill>
              </a:rPr>
              <a:t>в Евразийском экономическом союзе</a:t>
            </a:r>
          </a:p>
        </p:txBody>
      </p:sp>
      <p:pic>
        <p:nvPicPr>
          <p:cNvPr id="14338" name="Picture 14" descr="http://www.calend.ru/img/types/i0/3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13388" y="620713"/>
            <a:ext cx="1743075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16" descr="http://www.flagi-mira.ru/picture/belorusskiy-flag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2613" y="620713"/>
            <a:ext cx="1711325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18" descr="http://www.flagi-azii.ru/picture-az/armeniya-flag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1613" y="630238"/>
            <a:ext cx="1574800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0" descr="https://upload.wikimedia.org/wikipedia/commons/thumb/d/d3/Flag_of_Kazakhstan.svg/500px-Flag_of_Kazakhstan.svg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1250" y="615950"/>
            <a:ext cx="1752600" cy="151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22" descr="http://ic.pics.livejournal.com/tema/339052/409002/409002_original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64413" y="615950"/>
            <a:ext cx="1652587" cy="151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850" y="198438"/>
            <a:ext cx="8458200" cy="6985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700" b="1" kern="1200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  <a:ea typeface="+mj-ea"/>
                <a:cs typeface="+mj-cs"/>
              </a:rPr>
              <a:t>Процедура  на  внешнем  пункте пропуска </a:t>
            </a:r>
            <a:br>
              <a:rPr lang="ru-RU" sz="2700" b="1" kern="1200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  <a:ea typeface="+mj-ea"/>
                <a:cs typeface="+mj-cs"/>
              </a:rPr>
            </a:br>
            <a:r>
              <a:rPr lang="ru-RU" sz="2400" b="1" kern="1200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  <a:ea typeface="+mj-ea"/>
                <a:cs typeface="+mj-cs"/>
              </a:rPr>
              <a:t>(граница с  Китаем, Узбекистаном, Таджикистаном) </a:t>
            </a:r>
          </a:p>
        </p:txBody>
      </p:sp>
      <p:pic>
        <p:nvPicPr>
          <p:cNvPr id="15362" name="Picture 6" descr="C:\Users\dima\AppData\Local\Microsoft\Windows\Temporary Internet Files\Content.IE5\L9F500FX\MC9003333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7638" y="1965325"/>
            <a:ext cx="261937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8" descr="C:\Users\dima\AppData\Local\Microsoft\Windows\Temporary Internet Files\Content.IE5\L9F500FX\MC90035123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24150" y="2157413"/>
            <a:ext cx="105886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C:\Users\dima\AppData\Local\Microsoft\Windows\Temporary Internet Files\Content.IE5\02NE0QZS\MC90031835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5" y="2276872"/>
            <a:ext cx="1656183" cy="743976"/>
          </a:xfrm>
          <a:prstGeom prst="rect">
            <a:avLst/>
          </a:prstGeom>
          <a:noFill/>
          <a:scene3d>
            <a:camera prst="orthographicFront">
              <a:rot lat="0" lon="11099999" rev="0"/>
            </a:camera>
            <a:lightRig rig="threePt" dir="t"/>
          </a:scene3d>
        </p:spPr>
      </p:pic>
      <p:sp>
        <p:nvSpPr>
          <p:cNvPr id="15" name="TextBox 14"/>
          <p:cNvSpPr txBox="1"/>
          <p:nvPr/>
        </p:nvSpPr>
        <p:spPr>
          <a:xfrm>
            <a:off x="5151438" y="2944813"/>
            <a:ext cx="3490912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Оформление транзитной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декларации (ТД) осуществляет должностное лицо таможенного органа</a:t>
            </a:r>
          </a:p>
        </p:txBody>
      </p:sp>
      <p:pic>
        <p:nvPicPr>
          <p:cNvPr id="15366" name="Picture 22" descr="C:\Users\dima\AppData\Local\Microsoft\Windows\Temporary Internet Files\Content.IE5\L9F500FX\MC900441534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43638" y="1441450"/>
            <a:ext cx="1714500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Стрелка вправо 26"/>
          <p:cNvSpPr/>
          <p:nvPr/>
        </p:nvSpPr>
        <p:spPr>
          <a:xfrm>
            <a:off x="4497388" y="2279650"/>
            <a:ext cx="1300162" cy="1397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3849" y="5084763"/>
            <a:ext cx="1368425" cy="739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В место таможенного оформления</a:t>
            </a:r>
          </a:p>
        </p:txBody>
      </p:sp>
      <p:sp>
        <p:nvSpPr>
          <p:cNvPr id="30" name="Стрелка вправо 29"/>
          <p:cNvSpPr/>
          <p:nvPr/>
        </p:nvSpPr>
        <p:spPr>
          <a:xfrm rot="5400000">
            <a:off x="6750051" y="3917950"/>
            <a:ext cx="417512" cy="460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86388" y="5375275"/>
            <a:ext cx="326231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Обеспечение платежей либо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сопровождение по выбору декларанта</a:t>
            </a:r>
          </a:p>
        </p:txBody>
      </p:sp>
      <p:pic>
        <p:nvPicPr>
          <p:cNvPr id="36" name="Picture 12" descr="C:\Users\dima\AppData\Local\Microsoft\Windows\Temporary Internet Files\Content.IE5\02NE0QZS\MC90031835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411760" y="5157192"/>
            <a:ext cx="1656184" cy="833348"/>
          </a:xfrm>
          <a:prstGeom prst="rect">
            <a:avLst/>
          </a:prstGeom>
          <a:noFill/>
          <a:scene3d>
            <a:camera prst="orthographicFront">
              <a:rot lat="0" lon="11099999" rev="0"/>
            </a:camera>
            <a:lightRig rig="threePt" dir="t"/>
          </a:scene3d>
        </p:spPr>
      </p:pic>
      <p:pic>
        <p:nvPicPr>
          <p:cNvPr id="15372" name="Picture 28" descr="C:\Users\dima\AppData\Local\Microsoft\Windows\Temporary Internet Files\Content.IE5\02NE0QZS\MC90031023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6429375" y="4187825"/>
            <a:ext cx="935038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Documents"/>
          <p:cNvSpPr>
            <a:spLocks noEditPoints="1" noChangeArrowheads="1"/>
          </p:cNvSpPr>
          <p:nvPr/>
        </p:nvSpPr>
        <p:spPr bwMode="auto">
          <a:xfrm>
            <a:off x="5232400" y="1511300"/>
            <a:ext cx="576263" cy="520700"/>
          </a:xfrm>
          <a:custGeom>
            <a:avLst/>
            <a:gdLst>
              <a:gd name="T0" fmla="*/ 0 w 21600"/>
              <a:gd name="T1" fmla="*/ 160925 h 21600"/>
              <a:gd name="T2" fmla="*/ 146812 w 21600"/>
              <a:gd name="T3" fmla="*/ 0 h 21600"/>
              <a:gd name="T4" fmla="*/ 916644 w 21600"/>
              <a:gd name="T5" fmla="*/ 1082109 h 21600"/>
              <a:gd name="T6" fmla="*/ 844719 w 21600"/>
              <a:gd name="T7" fmla="*/ 1161767 h 21600"/>
              <a:gd name="T8" fmla="*/ 772837 w 21600"/>
              <a:gd name="T9" fmla="*/ 1243034 h 21600"/>
              <a:gd name="T10" fmla="*/ 844719 w 21600"/>
              <a:gd name="T11" fmla="*/ 82072 h 21600"/>
              <a:gd name="T12" fmla="*/ 772837 w 21600"/>
              <a:gd name="T13" fmla="*/ 160925 h 21600"/>
              <a:gd name="T14" fmla="*/ 69638 w 21600"/>
              <a:gd name="T15" fmla="*/ 82072 h 21600"/>
              <a:gd name="T16" fmla="*/ 914400 w 21600"/>
              <a:gd name="T17" fmla="*/ 0 h 21600"/>
              <a:gd name="T18" fmla="*/ 457200 w 21600"/>
              <a:gd name="T19" fmla="*/ 0 h 21600"/>
              <a:gd name="T20" fmla="*/ 0 w 21600"/>
              <a:gd name="T21" fmla="*/ 620713 h 21600"/>
              <a:gd name="T22" fmla="*/ 914400 w 21600"/>
              <a:gd name="T23" fmla="*/ 620713 h 2160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1645 w 21600"/>
              <a:gd name="T37" fmla="*/ 4171 h 21600"/>
              <a:gd name="T38" fmla="*/ 16522 w 21600"/>
              <a:gd name="T39" fmla="*/ 17314 h 2160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15374" name="TextBox 50"/>
          <p:cNvSpPr txBox="1">
            <a:spLocks noChangeArrowheads="1"/>
          </p:cNvSpPr>
          <p:nvPr/>
        </p:nvSpPr>
        <p:spPr bwMode="auto">
          <a:xfrm>
            <a:off x="3289300" y="1425575"/>
            <a:ext cx="19431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100" b="1" dirty="0">
                <a:latin typeface="Calibri" pitchFamily="34" charset="0"/>
              </a:rPr>
              <a:t>коммерческие документы, транспортные документы </a:t>
            </a:r>
          </a:p>
        </p:txBody>
      </p:sp>
      <p:sp>
        <p:nvSpPr>
          <p:cNvPr id="52" name="Стрелка вправо 51"/>
          <p:cNvSpPr/>
          <p:nvPr/>
        </p:nvSpPr>
        <p:spPr>
          <a:xfrm rot="10800000">
            <a:off x="1692275" y="5516563"/>
            <a:ext cx="571500" cy="73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3" name="Стрелка вправо 52"/>
          <p:cNvSpPr/>
          <p:nvPr/>
        </p:nvSpPr>
        <p:spPr>
          <a:xfrm rot="10800000">
            <a:off x="4281488" y="5537200"/>
            <a:ext cx="1152525" cy="73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903139" y="1501775"/>
            <a:ext cx="13606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Въезд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8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 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713038" y="4454525"/>
            <a:ext cx="1375568" cy="523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Выезд</a:t>
            </a:r>
            <a:r>
              <a:rPr lang="ru-RU" sz="28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 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 </a:t>
            </a:r>
            <a:endParaRPr lang="ru-RU" sz="2800" b="1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15380" name="TextBox 23"/>
          <p:cNvSpPr txBox="1">
            <a:spLocks noChangeArrowheads="1"/>
          </p:cNvSpPr>
          <p:nvPr/>
        </p:nvSpPr>
        <p:spPr bwMode="auto">
          <a:xfrm>
            <a:off x="179388" y="3165475"/>
            <a:ext cx="53070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В течение 6 месяцев будет внедрено предварительное уведомление:</a:t>
            </a:r>
          </a:p>
          <a:p>
            <a:pPr algn="ctr"/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подача сведений о товарах не менее чем </a:t>
            </a:r>
          </a:p>
          <a:p>
            <a:pPr algn="ctr"/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за 2 часа до прибытия</a:t>
            </a:r>
            <a:r>
              <a:rPr lang="en-US" b="1">
                <a:solidFill>
                  <a:srgbClr val="C00000"/>
                </a:solidFill>
                <a:latin typeface="Calibri" pitchFamily="34" charset="0"/>
              </a:rPr>
              <a:t> </a:t>
            </a:r>
            <a:endParaRPr lang="ru-RU" b="1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61948E-6 L 0.22048 4.61948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43013" y="115888"/>
            <a:ext cx="6283325" cy="5048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kern="1200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  <a:ea typeface="+mj-ea"/>
                <a:cs typeface="+mj-cs"/>
              </a:rPr>
              <a:t>Операции по таможенному оформлению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38975" y="6513513"/>
            <a:ext cx="2133600" cy="365125"/>
          </a:xfrm>
          <a:noFill/>
          <a:ln/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FFCD3065-0B2F-46B6-830A-894AA592622F}" type="slidenum">
              <a:rPr lang="en-GB" sz="1200">
                <a:solidFill>
                  <a:schemeClr val="bg2">
                    <a:lumMod val="1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GB" sz="1200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  <p:pic>
        <p:nvPicPr>
          <p:cNvPr id="6" name="Picture 12" descr="C:\Users\dima\AppData\Local\Microsoft\Windows\Temporary Internet Files\Content.IE5\02NE0QZS\MC9003183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54" y="1534678"/>
            <a:ext cx="972202" cy="599960"/>
          </a:xfrm>
          <a:prstGeom prst="rect">
            <a:avLst/>
          </a:prstGeom>
          <a:noFill/>
          <a:scene3d>
            <a:camera prst="orthographicFront">
              <a:rot lat="0" lon="11099999" rev="0"/>
            </a:camera>
            <a:lightRig rig="threePt" dir="t"/>
          </a:scene3d>
        </p:spPr>
      </p:pic>
      <p:sp>
        <p:nvSpPr>
          <p:cNvPr id="7" name="Стрелка вправо 6"/>
          <p:cNvSpPr/>
          <p:nvPr/>
        </p:nvSpPr>
        <p:spPr>
          <a:xfrm>
            <a:off x="1101725" y="1747838"/>
            <a:ext cx="282575" cy="714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6389" name="Picture 19" descr="C:\Users\dima\AppData\Local\Microsoft\Windows\Temporary Internet Files\Content.IE5\02NE0QZS\MC900441535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95438" y="1290638"/>
            <a:ext cx="1071562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Стрелка вправо 18"/>
          <p:cNvSpPr/>
          <p:nvPr/>
        </p:nvSpPr>
        <p:spPr>
          <a:xfrm>
            <a:off x="2838450" y="1590675"/>
            <a:ext cx="1712913" cy="44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59288" y="1076325"/>
            <a:ext cx="2078037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Таможенный представитель</a:t>
            </a:r>
          </a:p>
        </p:txBody>
      </p:sp>
      <p:pic>
        <p:nvPicPr>
          <p:cNvPr id="16392" name="Picture 22" descr="C:\Users\dima\AppData\Local\Microsoft\Windows\Temporary Internet Files\Content.IE5\L9F500FX\MC900441534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38975" y="3622675"/>
            <a:ext cx="1714500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6788150" y="3524250"/>
            <a:ext cx="231140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Таможенное оформление</a:t>
            </a:r>
          </a:p>
        </p:txBody>
      </p:sp>
      <p:sp>
        <p:nvSpPr>
          <p:cNvPr id="27" name="Стрелка вправо 26"/>
          <p:cNvSpPr/>
          <p:nvPr/>
        </p:nvSpPr>
        <p:spPr>
          <a:xfrm rot="5400000">
            <a:off x="7754937" y="3233738"/>
            <a:ext cx="436563" cy="460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22600" y="5184775"/>
            <a:ext cx="3455988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Выпуск </a:t>
            </a:r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товаров</a:t>
            </a:r>
            <a:endParaRPr lang="ru-RU" sz="1400" b="1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753225" y="2084388"/>
            <a:ext cx="2438400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Уплата платежей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по Единому таможенному тарифу ЕАЭС и Налоговому кодексу КР</a:t>
            </a:r>
          </a:p>
        </p:txBody>
      </p:sp>
      <p:pic>
        <p:nvPicPr>
          <p:cNvPr id="36" name="Picture 12" descr="C:\Users\dima\AppData\Local\Microsoft\Windows\Temporary Internet Files\Content.IE5\02NE0QZS\MC9003183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5136" y="5678977"/>
            <a:ext cx="1201504" cy="572384"/>
          </a:xfrm>
          <a:prstGeom prst="rect">
            <a:avLst/>
          </a:prstGeom>
          <a:noFill/>
          <a:scene3d>
            <a:camera prst="orthographicFront">
              <a:rot lat="0" lon="11099999" rev="0"/>
            </a:camera>
            <a:lightRig rig="threePt" dir="t"/>
          </a:scene3d>
        </p:spPr>
      </p:pic>
      <p:cxnSp>
        <p:nvCxnSpPr>
          <p:cNvPr id="39" name="Прямая со стрелкой 38"/>
          <p:cNvCxnSpPr/>
          <p:nvPr/>
        </p:nvCxnSpPr>
        <p:spPr>
          <a:xfrm flipV="1">
            <a:off x="6248400" y="1622425"/>
            <a:ext cx="906463" cy="269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9" name="Picture 28" descr="C:\Users\dima\AppData\Local\Microsoft\Windows\Temporary Internet Files\Content.IE5\02NE0QZS\MC90031023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0000" y="1146175"/>
            <a:ext cx="704850" cy="91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TextBox 46"/>
          <p:cNvSpPr txBox="1"/>
          <p:nvPr/>
        </p:nvSpPr>
        <p:spPr>
          <a:xfrm>
            <a:off x="1273175" y="1014413"/>
            <a:ext cx="164941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Место таможенного оформления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4288" y="1023938"/>
            <a:ext cx="896937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Прибытие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груза</a:t>
            </a:r>
          </a:p>
        </p:txBody>
      </p:sp>
      <p:sp>
        <p:nvSpPr>
          <p:cNvPr id="50" name="Documents"/>
          <p:cNvSpPr>
            <a:spLocks noEditPoints="1" noChangeArrowheads="1"/>
          </p:cNvSpPr>
          <p:nvPr/>
        </p:nvSpPr>
        <p:spPr bwMode="auto">
          <a:xfrm>
            <a:off x="3300413" y="1714500"/>
            <a:ext cx="576262" cy="520700"/>
          </a:xfrm>
          <a:custGeom>
            <a:avLst/>
            <a:gdLst>
              <a:gd name="T0" fmla="*/ 0 w 21600"/>
              <a:gd name="T1" fmla="*/ 160925 h 21600"/>
              <a:gd name="T2" fmla="*/ 146812 w 21600"/>
              <a:gd name="T3" fmla="*/ 0 h 21600"/>
              <a:gd name="T4" fmla="*/ 916644 w 21600"/>
              <a:gd name="T5" fmla="*/ 1082109 h 21600"/>
              <a:gd name="T6" fmla="*/ 844719 w 21600"/>
              <a:gd name="T7" fmla="*/ 1161767 h 21600"/>
              <a:gd name="T8" fmla="*/ 772837 w 21600"/>
              <a:gd name="T9" fmla="*/ 1243034 h 21600"/>
              <a:gd name="T10" fmla="*/ 844719 w 21600"/>
              <a:gd name="T11" fmla="*/ 82072 h 21600"/>
              <a:gd name="T12" fmla="*/ 772837 w 21600"/>
              <a:gd name="T13" fmla="*/ 160925 h 21600"/>
              <a:gd name="T14" fmla="*/ 69638 w 21600"/>
              <a:gd name="T15" fmla="*/ 82072 h 21600"/>
              <a:gd name="T16" fmla="*/ 914400 w 21600"/>
              <a:gd name="T17" fmla="*/ 0 h 21600"/>
              <a:gd name="T18" fmla="*/ 457200 w 21600"/>
              <a:gd name="T19" fmla="*/ 0 h 21600"/>
              <a:gd name="T20" fmla="*/ 0 w 21600"/>
              <a:gd name="T21" fmla="*/ 620713 h 21600"/>
              <a:gd name="T22" fmla="*/ 914400 w 21600"/>
              <a:gd name="T23" fmla="*/ 620713 h 2160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1645 w 21600"/>
              <a:gd name="T37" fmla="*/ 4171 h 21600"/>
              <a:gd name="T38" fmla="*/ 16522 w 21600"/>
              <a:gd name="T39" fmla="*/ 17314 h 2160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49" name="Стрелка вправо 48"/>
          <p:cNvSpPr/>
          <p:nvPr/>
        </p:nvSpPr>
        <p:spPr>
          <a:xfrm rot="6981417">
            <a:off x="4171951" y="6418262"/>
            <a:ext cx="455612" cy="1317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2" name="Стрелка вправо 51"/>
          <p:cNvSpPr/>
          <p:nvPr/>
        </p:nvSpPr>
        <p:spPr>
          <a:xfrm rot="8074431">
            <a:off x="3552826" y="6246812"/>
            <a:ext cx="500062" cy="119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3" name="Стрелка вправо 52"/>
          <p:cNvSpPr/>
          <p:nvPr/>
        </p:nvSpPr>
        <p:spPr>
          <a:xfrm rot="2693086" flipV="1">
            <a:off x="5461000" y="6316663"/>
            <a:ext cx="552450" cy="1206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4" name="Стрелка вправо 53"/>
          <p:cNvSpPr/>
          <p:nvPr/>
        </p:nvSpPr>
        <p:spPr>
          <a:xfrm rot="3582460" flipV="1">
            <a:off x="4964113" y="6467475"/>
            <a:ext cx="485775" cy="161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6407" name="Picture 20" descr="C:\Users\dima\AppData\Local\Microsoft\Windows\Temporary Internet Files\Content.IE5\NATQVW3A\MC900441537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51363" y="1216025"/>
            <a:ext cx="1311275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Стрелка вправо 27"/>
          <p:cNvSpPr/>
          <p:nvPr/>
        </p:nvSpPr>
        <p:spPr>
          <a:xfrm rot="20112450" flipV="1">
            <a:off x="4154488" y="2209800"/>
            <a:ext cx="420687" cy="460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9" name="Стрелка вправо 28"/>
          <p:cNvSpPr/>
          <p:nvPr/>
        </p:nvSpPr>
        <p:spPr>
          <a:xfrm rot="2301176">
            <a:off x="2646363" y="2130425"/>
            <a:ext cx="561975" cy="460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6410" name="Picture 2" descr="C:\Documents and Settings\ABerdibekov\Рабочий стол\46sm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05125" y="2460625"/>
            <a:ext cx="148272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11" name="TextBox 33"/>
          <p:cNvSpPr txBox="1">
            <a:spLocks noChangeArrowheads="1"/>
          </p:cNvSpPr>
          <p:nvPr/>
        </p:nvSpPr>
        <p:spPr bwMode="auto">
          <a:xfrm>
            <a:off x="2890838" y="1060450"/>
            <a:ext cx="1543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FF0000"/>
                </a:solidFill>
                <a:latin typeface="Calibri" pitchFamily="34" charset="0"/>
              </a:rPr>
              <a:t>До 3 часов с момента прибытия товара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41613" y="3109913"/>
            <a:ext cx="1824037" cy="414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Срок временного хранения- 4 месяца </a:t>
            </a:r>
          </a:p>
        </p:txBody>
      </p:sp>
      <p:sp>
        <p:nvSpPr>
          <p:cNvPr id="37" name="Стрелка вправо 36"/>
          <p:cNvSpPr/>
          <p:nvPr/>
        </p:nvSpPr>
        <p:spPr>
          <a:xfrm rot="10800000" flipV="1">
            <a:off x="1979613" y="4065588"/>
            <a:ext cx="5059362" cy="460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pic>
        <p:nvPicPr>
          <p:cNvPr id="16414" name="Picture 3" descr="C:\Documents and Settings\ABerdibekov\Рабочий стол\kontroltai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4638" y="3440113"/>
            <a:ext cx="1614487" cy="160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TextBox 40"/>
          <p:cNvSpPr txBox="1"/>
          <p:nvPr/>
        </p:nvSpPr>
        <p:spPr>
          <a:xfrm>
            <a:off x="2130425" y="3678238"/>
            <a:ext cx="469423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Проведения таможенного контроля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700838" y="5184775"/>
            <a:ext cx="2359025" cy="1385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При соблюдений условий и требований решение о выпуске принимается не позднее 1 рабочего дня со дня регистрации декларации </a:t>
            </a:r>
          </a:p>
        </p:txBody>
      </p:sp>
      <p:sp>
        <p:nvSpPr>
          <p:cNvPr id="44" name="Стрелка вправо 43"/>
          <p:cNvSpPr/>
          <p:nvPr/>
        </p:nvSpPr>
        <p:spPr>
          <a:xfrm flipV="1">
            <a:off x="1979613" y="4216400"/>
            <a:ext cx="5059362" cy="46038"/>
          </a:xfrm>
          <a:prstGeom prst="rightArrow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Стрелка углом вверх 3"/>
          <p:cNvSpPr/>
          <p:nvPr/>
        </p:nvSpPr>
        <p:spPr>
          <a:xfrm rot="10800000">
            <a:off x="4476750" y="4570413"/>
            <a:ext cx="2562225" cy="614362"/>
          </a:xfrm>
          <a:prstGeom prst="bentUpArrow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61948E-6 L 0.22048 4.61948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17513" y="138113"/>
            <a:ext cx="8229600" cy="571500"/>
          </a:xfrm>
        </p:spPr>
        <p:txBody>
          <a:bodyPr/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Документы представляемые таможенному</a:t>
            </a:r>
            <a:br>
              <a:rPr lang="ru-RU" sz="2400" b="1">
                <a:latin typeface="Times New Roman" pitchFamily="18" charset="0"/>
                <a:cs typeface="Times New Roman" pitchFamily="18" charset="0"/>
              </a:rPr>
            </a:br>
            <a:r>
              <a:rPr lang="ru-RU" sz="2400" b="1">
                <a:latin typeface="Times New Roman" pitchFamily="18" charset="0"/>
                <a:cs typeface="Times New Roman" pitchFamily="18" charset="0"/>
              </a:rPr>
              <a:t> органу при декларировании</a:t>
            </a:r>
          </a:p>
        </p:txBody>
      </p:sp>
      <p:sp>
        <p:nvSpPr>
          <p:cNvPr id="3" name="Documents"/>
          <p:cNvSpPr>
            <a:spLocks noEditPoints="1" noChangeArrowheads="1"/>
          </p:cNvSpPr>
          <p:nvPr/>
        </p:nvSpPr>
        <p:spPr bwMode="auto">
          <a:xfrm>
            <a:off x="7019925" y="549275"/>
            <a:ext cx="1152525" cy="863600"/>
          </a:xfrm>
          <a:custGeom>
            <a:avLst/>
            <a:gdLst>
              <a:gd name="T0" fmla="*/ 0 w 21600"/>
              <a:gd name="T1" fmla="*/ 160925 h 21600"/>
              <a:gd name="T2" fmla="*/ 146812 w 21600"/>
              <a:gd name="T3" fmla="*/ 0 h 21600"/>
              <a:gd name="T4" fmla="*/ 916644 w 21600"/>
              <a:gd name="T5" fmla="*/ 1082109 h 21600"/>
              <a:gd name="T6" fmla="*/ 844719 w 21600"/>
              <a:gd name="T7" fmla="*/ 1161767 h 21600"/>
              <a:gd name="T8" fmla="*/ 772837 w 21600"/>
              <a:gd name="T9" fmla="*/ 1243034 h 21600"/>
              <a:gd name="T10" fmla="*/ 844719 w 21600"/>
              <a:gd name="T11" fmla="*/ 82072 h 21600"/>
              <a:gd name="T12" fmla="*/ 772837 w 21600"/>
              <a:gd name="T13" fmla="*/ 160925 h 21600"/>
              <a:gd name="T14" fmla="*/ 69638 w 21600"/>
              <a:gd name="T15" fmla="*/ 82072 h 21600"/>
              <a:gd name="T16" fmla="*/ 914400 w 21600"/>
              <a:gd name="T17" fmla="*/ 0 h 21600"/>
              <a:gd name="T18" fmla="*/ 457200 w 21600"/>
              <a:gd name="T19" fmla="*/ 0 h 21600"/>
              <a:gd name="T20" fmla="*/ 0 w 21600"/>
              <a:gd name="T21" fmla="*/ 620713 h 21600"/>
              <a:gd name="T22" fmla="*/ 914400 w 21600"/>
              <a:gd name="T23" fmla="*/ 620713 h 2160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1645 w 21600"/>
              <a:gd name="T37" fmla="*/ 4171 h 21600"/>
              <a:gd name="T38" fmla="*/ 16522 w 21600"/>
              <a:gd name="T39" fmla="*/ 17314 h 2160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Documents"/>
          <p:cNvSpPr>
            <a:spLocks noEditPoints="1" noChangeArrowheads="1"/>
          </p:cNvSpPr>
          <p:nvPr/>
        </p:nvSpPr>
        <p:spPr bwMode="auto">
          <a:xfrm>
            <a:off x="827088" y="549275"/>
            <a:ext cx="1152525" cy="863600"/>
          </a:xfrm>
          <a:custGeom>
            <a:avLst/>
            <a:gdLst>
              <a:gd name="T0" fmla="*/ 0 w 21600"/>
              <a:gd name="T1" fmla="*/ 160925 h 21600"/>
              <a:gd name="T2" fmla="*/ 146812 w 21600"/>
              <a:gd name="T3" fmla="*/ 0 h 21600"/>
              <a:gd name="T4" fmla="*/ 916644 w 21600"/>
              <a:gd name="T5" fmla="*/ 1082109 h 21600"/>
              <a:gd name="T6" fmla="*/ 844719 w 21600"/>
              <a:gd name="T7" fmla="*/ 1161767 h 21600"/>
              <a:gd name="T8" fmla="*/ 772837 w 21600"/>
              <a:gd name="T9" fmla="*/ 1243034 h 21600"/>
              <a:gd name="T10" fmla="*/ 844719 w 21600"/>
              <a:gd name="T11" fmla="*/ 82072 h 21600"/>
              <a:gd name="T12" fmla="*/ 772837 w 21600"/>
              <a:gd name="T13" fmla="*/ 160925 h 21600"/>
              <a:gd name="T14" fmla="*/ 69638 w 21600"/>
              <a:gd name="T15" fmla="*/ 82072 h 21600"/>
              <a:gd name="T16" fmla="*/ 914400 w 21600"/>
              <a:gd name="T17" fmla="*/ 0 h 21600"/>
              <a:gd name="T18" fmla="*/ 457200 w 21600"/>
              <a:gd name="T19" fmla="*/ 0 h 21600"/>
              <a:gd name="T20" fmla="*/ 0 w 21600"/>
              <a:gd name="T21" fmla="*/ 620713 h 21600"/>
              <a:gd name="T22" fmla="*/ 914400 w 21600"/>
              <a:gd name="T23" fmla="*/ 620713 h 2160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1645 w 21600"/>
              <a:gd name="T37" fmla="*/ 4171 h 21600"/>
              <a:gd name="T38" fmla="*/ 16522 w 21600"/>
              <a:gd name="T39" fmla="*/ 17314 h 2160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697163" y="1628775"/>
            <a:ext cx="3598862" cy="720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Декларация на товары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17488" y="4246563"/>
            <a:ext cx="3600450" cy="14144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Лицензии, сертификаты, разрешения гос. контролирующих органов КР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26025" y="4246563"/>
            <a:ext cx="3600450" cy="14144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Документы подтверждающие уплату таможенных платежей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038725" y="2643188"/>
            <a:ext cx="3598863" cy="7191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Документ страны происхождения товара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17488" y="2643188"/>
            <a:ext cx="3600450" cy="7191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Контракт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17488" y="3435350"/>
            <a:ext cx="3600450" cy="7191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Инвойс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026025" y="3435350"/>
            <a:ext cx="3600450" cy="7191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Товаротранспортные документы</a:t>
            </a:r>
          </a:p>
        </p:txBody>
      </p:sp>
      <p:sp>
        <p:nvSpPr>
          <p:cNvPr id="19" name="Стрелка вниз 18"/>
          <p:cNvSpPr/>
          <p:nvPr/>
        </p:nvSpPr>
        <p:spPr>
          <a:xfrm>
            <a:off x="3276600" y="836613"/>
            <a:ext cx="2590800" cy="647700"/>
          </a:xfrm>
          <a:prstGeom prst="downArrow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61948E-6 L 0.22048 4.61948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61948E-6 L 0.22048 4.61948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74638"/>
            <a:ext cx="8075612" cy="633412"/>
          </a:xfrm>
        </p:spPr>
        <p:txBody>
          <a:bodyPr/>
          <a:lstStyle/>
          <a:p>
            <a:r>
              <a:rPr lang="ru-RU" sz="4000"/>
              <a:t/>
            </a:r>
            <a:br>
              <a:rPr lang="ru-RU" sz="4000"/>
            </a:br>
            <a:r>
              <a:rPr lang="ru-RU" sz="4000"/>
              <a:t>Третьи страны</a:t>
            </a:r>
            <a:br>
              <a:rPr lang="ru-RU" sz="4000"/>
            </a:br>
            <a:endParaRPr lang="ru-RU" sz="400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7991475" cy="158432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400" b="1" u="sng">
                <a:latin typeface="Times New Roman" pitchFamily="18" charset="0"/>
              </a:rPr>
              <a:t>Единый таможенный тариф</a:t>
            </a:r>
            <a:r>
              <a:rPr lang="ru-RU" sz="2400" b="1">
                <a:latin typeface="Times New Roman" pitchFamily="18" charset="0"/>
              </a:rPr>
              <a:t>  – свод ставок ввозных таможенных пошлин, применяемых к товарам, ввозимым на таможенную территорию Евразийского экономического союза из третьих стран. </a:t>
            </a:r>
          </a:p>
        </p:txBody>
      </p:sp>
      <p:pic>
        <p:nvPicPr>
          <p:cNvPr id="56324" name="Picture 4" descr="3 стра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284538"/>
            <a:ext cx="3671888" cy="32416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6326" name="Picture 6" descr="ет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3284538"/>
            <a:ext cx="4679950" cy="32400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32628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Таможенное оформление автотранспортных средств при ввозе на территорию Кыргызской Республики до 2020 года физическими лицами</a:t>
            </a:r>
          </a:p>
        </p:txBody>
      </p:sp>
      <p:pic>
        <p:nvPicPr>
          <p:cNvPr id="18434" name="Picture 2" descr="C:\Documents and Settings\ABerdibekov\Рабочий стол\3c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60713" y="1443038"/>
            <a:ext cx="24193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1331913" y="4221163"/>
            <a:ext cx="6516687" cy="1511300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1 января 2020 года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отношении транспортных средств для личного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пользования применяются ставки таможенных пошлин и налогов Кыргызской Республики.</a:t>
            </a:r>
          </a:p>
          <a:p>
            <a:pPr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Блок-схема: подготовка 8"/>
          <p:cNvSpPr/>
          <p:nvPr/>
        </p:nvSpPr>
        <p:spPr>
          <a:xfrm>
            <a:off x="306388" y="2276475"/>
            <a:ext cx="3257550" cy="1409700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Территория Кыргызской Республики </a:t>
            </a:r>
          </a:p>
        </p:txBody>
      </p:sp>
      <p:sp>
        <p:nvSpPr>
          <p:cNvPr id="6" name="Стрелка влево 5"/>
          <p:cNvSpPr/>
          <p:nvPr/>
        </p:nvSpPr>
        <p:spPr>
          <a:xfrm>
            <a:off x="3675063" y="2801938"/>
            <a:ext cx="1328737" cy="339725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Блок-схема: подготовка 13"/>
          <p:cNvSpPr/>
          <p:nvPr/>
        </p:nvSpPr>
        <p:spPr>
          <a:xfrm>
            <a:off x="5205413" y="2276475"/>
            <a:ext cx="3687762" cy="1409700"/>
          </a:xfrm>
          <a:prstGeom prst="flowChartPrepa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Третьи страны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http://www.inform.kg/nex/img/3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247912" y="807454"/>
          <a:ext cx="8572560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Documents and Settings\ABerdibekov\Рабочий стол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3217863"/>
            <a:ext cx="2455862" cy="129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850" y="198438"/>
            <a:ext cx="8458200" cy="6985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700" b="1" kern="1200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  <a:ea typeface="+mj-ea"/>
                <a:cs typeface="+mj-cs"/>
              </a:rPr>
              <a:t>Процедуры  при  торговле со странами ЕАЭС</a:t>
            </a:r>
            <a:endParaRPr lang="ru-RU" sz="2400" b="1" kern="1200" dirty="0">
              <a:solidFill>
                <a:schemeClr val="tx2">
                  <a:lumMod val="50000"/>
                </a:schemeClr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pic>
        <p:nvPicPr>
          <p:cNvPr id="21507" name="Picture 6" descr="C:\Users\dima\AppData\Local\Microsoft\Windows\Temporary Internet Files\Content.IE5\L9F500FX\MC90033331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1924050"/>
            <a:ext cx="295275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8" descr="C:\Users\dima\AppData\Local\Microsoft\Windows\Temporary Internet Files\Content.IE5\L9F500FX\MC90035123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24150" y="2157413"/>
            <a:ext cx="105886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C:\Users\dima\AppData\Local\Microsoft\Windows\Temporary Internet Files\Content.IE5\02NE0QZS\MC90031835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5" y="2276872"/>
            <a:ext cx="1656183" cy="743976"/>
          </a:xfrm>
          <a:prstGeom prst="rect">
            <a:avLst/>
          </a:prstGeom>
          <a:noFill/>
          <a:scene3d>
            <a:camera prst="orthographicFront">
              <a:rot lat="0" lon="11099999" rev="0"/>
            </a:camera>
            <a:lightRig rig="threePt" dir="t"/>
          </a:scene3d>
        </p:spPr>
      </p:pic>
      <p:pic>
        <p:nvPicPr>
          <p:cNvPr id="21510" name="Picture 22" descr="C:\Users\dima\AppData\Local\Microsoft\Windows\Temporary Internet Files\Content.IE5\L9F500FX\MC900441534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30963" y="4568825"/>
            <a:ext cx="1714500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Стрелка вправо 26"/>
          <p:cNvSpPr/>
          <p:nvPr/>
        </p:nvSpPr>
        <p:spPr>
          <a:xfrm>
            <a:off x="4716463" y="2481263"/>
            <a:ext cx="1300162" cy="1397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91275" y="1581150"/>
            <a:ext cx="165258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На склад получателя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78538" y="5853113"/>
            <a:ext cx="2613025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Подача налоговых документов</a:t>
            </a:r>
          </a:p>
        </p:txBody>
      </p:sp>
      <p:pic>
        <p:nvPicPr>
          <p:cNvPr id="21514" name="Picture 28" descr="C:\Users\dima\AppData\Local\Microsoft\Windows\Temporary Internet Files\Content.IE5\02NE0QZS\MC900310232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3779838" y="5468938"/>
            <a:ext cx="936625" cy="105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TextBox 50"/>
          <p:cNvSpPr txBox="1"/>
          <p:nvPr/>
        </p:nvSpPr>
        <p:spPr>
          <a:xfrm>
            <a:off x="3392488" y="1377950"/>
            <a:ext cx="1446212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Паспортный контроль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82663" y="1692275"/>
            <a:ext cx="10080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Въезд 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1517" name="TextBox 23"/>
          <p:cNvSpPr txBox="1">
            <a:spLocks noChangeArrowheads="1"/>
          </p:cNvSpPr>
          <p:nvPr/>
        </p:nvSpPr>
        <p:spPr bwMode="auto">
          <a:xfrm>
            <a:off x="755650" y="4810125"/>
            <a:ext cx="4481513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В течение отчетного периода участник ВЭД обязан уплатить соответствующие налоги в налоговый орган</a:t>
            </a:r>
          </a:p>
        </p:txBody>
      </p:sp>
      <p:pic>
        <p:nvPicPr>
          <p:cNvPr id="23" name="Picture 12" descr="C:\Users\dima\AppData\Local\Microsoft\Windows\Temporary Internet Files\Content.IE5\02NE0QZS\MC90031835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30529" y="2276872"/>
            <a:ext cx="1656183" cy="743976"/>
          </a:xfrm>
          <a:prstGeom prst="rect">
            <a:avLst/>
          </a:prstGeom>
          <a:noFill/>
          <a:scene3d>
            <a:camera prst="orthographicFront">
              <a:rot lat="0" lon="11099999" rev="0"/>
            </a:camera>
            <a:lightRig rig="threePt" dir="t"/>
          </a:scene3d>
        </p:spPr>
      </p:pic>
      <p:sp>
        <p:nvSpPr>
          <p:cNvPr id="26" name="Documents"/>
          <p:cNvSpPr>
            <a:spLocks noEditPoints="1" noChangeArrowheads="1"/>
          </p:cNvSpPr>
          <p:nvPr/>
        </p:nvSpPr>
        <p:spPr bwMode="auto">
          <a:xfrm>
            <a:off x="6326188" y="3914775"/>
            <a:ext cx="576262" cy="522288"/>
          </a:xfrm>
          <a:custGeom>
            <a:avLst/>
            <a:gdLst>
              <a:gd name="T0" fmla="*/ 0 w 21600"/>
              <a:gd name="T1" fmla="*/ 160925 h 21600"/>
              <a:gd name="T2" fmla="*/ 146812 w 21600"/>
              <a:gd name="T3" fmla="*/ 0 h 21600"/>
              <a:gd name="T4" fmla="*/ 916644 w 21600"/>
              <a:gd name="T5" fmla="*/ 1082109 h 21600"/>
              <a:gd name="T6" fmla="*/ 844719 w 21600"/>
              <a:gd name="T7" fmla="*/ 1161767 h 21600"/>
              <a:gd name="T8" fmla="*/ 772837 w 21600"/>
              <a:gd name="T9" fmla="*/ 1243034 h 21600"/>
              <a:gd name="T10" fmla="*/ 844719 w 21600"/>
              <a:gd name="T11" fmla="*/ 82072 h 21600"/>
              <a:gd name="T12" fmla="*/ 772837 w 21600"/>
              <a:gd name="T13" fmla="*/ 160925 h 21600"/>
              <a:gd name="T14" fmla="*/ 69638 w 21600"/>
              <a:gd name="T15" fmla="*/ 82072 h 21600"/>
              <a:gd name="T16" fmla="*/ 914400 w 21600"/>
              <a:gd name="T17" fmla="*/ 0 h 21600"/>
              <a:gd name="T18" fmla="*/ 457200 w 21600"/>
              <a:gd name="T19" fmla="*/ 0 h 21600"/>
              <a:gd name="T20" fmla="*/ 0 w 21600"/>
              <a:gd name="T21" fmla="*/ 620713 h 21600"/>
              <a:gd name="T22" fmla="*/ 914400 w 21600"/>
              <a:gd name="T23" fmla="*/ 620713 h 2160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1645 w 21600"/>
              <a:gd name="T37" fmla="*/ 4171 h 21600"/>
              <a:gd name="T38" fmla="*/ 16522 w 21600"/>
              <a:gd name="T39" fmla="*/ 17314 h 2160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031038" y="3914775"/>
            <a:ext cx="1660525" cy="523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Сертификаты, лицензии и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т.д.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2" name="Стрелка вправо 31"/>
          <p:cNvSpPr/>
          <p:nvPr/>
        </p:nvSpPr>
        <p:spPr>
          <a:xfrm rot="5400000">
            <a:off x="6877844" y="3218656"/>
            <a:ext cx="457200" cy="4079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9" name="Умножение 18"/>
          <p:cNvSpPr/>
          <p:nvPr/>
        </p:nvSpPr>
        <p:spPr>
          <a:xfrm>
            <a:off x="2732088" y="3081338"/>
            <a:ext cx="2703512" cy="1666875"/>
          </a:xfrm>
          <a:prstGeom prst="mathMultiply">
            <a:avLst/>
          </a:prstGeom>
          <a:solidFill>
            <a:schemeClr val="tx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 rot="10800000">
            <a:off x="5557838" y="5461000"/>
            <a:ext cx="458787" cy="4064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61948E-6 L 0.22048 4.61948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692150"/>
          </a:xfrm>
        </p:spPr>
        <p:txBody>
          <a:bodyPr/>
          <a:lstStyle/>
          <a:p>
            <a:r>
              <a:rPr lang="ru-RU" sz="4000">
                <a:latin typeface="Times New Roman" pitchFamily="18" charset="0"/>
              </a:rPr>
              <a:t/>
            </a:r>
            <a:br>
              <a:rPr lang="ru-RU" sz="4000">
                <a:latin typeface="Times New Roman" pitchFamily="18" charset="0"/>
              </a:rPr>
            </a:br>
            <a:r>
              <a:rPr lang="ru-RU" sz="4000">
                <a:latin typeface="Times New Roman" pitchFamily="18" charset="0"/>
              </a:rPr>
              <a:t>Страны-участницы </a:t>
            </a:r>
            <a:r>
              <a:rPr lang="ru-RU" sz="4000">
                <a:solidFill>
                  <a:schemeClr val="tx1"/>
                </a:solidFill>
                <a:latin typeface="Times New Roman" pitchFamily="18" charset="0"/>
              </a:rPr>
              <a:t>ЕАЭС</a:t>
            </a:r>
            <a:r>
              <a:rPr lang="ru-RU" sz="4000">
                <a:solidFill>
                  <a:schemeClr val="tx1"/>
                </a:solidFill>
              </a:rPr>
              <a:t/>
            </a:r>
            <a:br>
              <a:rPr lang="ru-RU" sz="4000">
                <a:solidFill>
                  <a:schemeClr val="tx1"/>
                </a:solidFill>
              </a:rPr>
            </a:br>
            <a:endParaRPr lang="ru-RU" sz="4000">
              <a:solidFill>
                <a:schemeClr val="tx1"/>
              </a:solidFill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4149725"/>
            <a:ext cx="8135938" cy="2374900"/>
          </a:xfrm>
        </p:spPr>
        <p:txBody>
          <a:bodyPr/>
          <a:lstStyle/>
          <a:p>
            <a:r>
              <a:rPr lang="ru-RU" sz="2400">
                <a:latin typeface="Times New Roman" pitchFamily="18" charset="0"/>
              </a:rPr>
              <a:t>Товары, произведенные и/или выпущенные для свободного обращения внутри стран ЕАЭС могут свободно перемещаться как на/из территории Кыргызской Республики, так и по территории данных стран без таможенного оформления и контроля, а также без взимания таможенных платежей.</a:t>
            </a:r>
          </a:p>
        </p:txBody>
      </p:sp>
      <p:pic>
        <p:nvPicPr>
          <p:cNvPr id="24582" name="Picture 6" descr="СОЮЗ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836613"/>
            <a:ext cx="7632700" cy="3168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5540" name="Picture 4" descr="фл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12313" cy="6858000"/>
          </a:xfrm>
          <a:prstGeom prst="rect">
            <a:avLst/>
          </a:prstGeom>
          <a:noFill/>
        </p:spPr>
      </p:pic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684213" y="1125538"/>
            <a:ext cx="8229600" cy="211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endParaRPr lang="ru-RU" sz="3200" dirty="0"/>
          </a:p>
          <a:p>
            <a:pPr marL="342900" indent="-342900" algn="ctr">
              <a:spcBef>
                <a:spcPct val="20000"/>
              </a:spcBef>
              <a:buFontTx/>
              <a:buChar char="•"/>
            </a:pPr>
            <a:endParaRPr lang="ru-RU" sz="3200" dirty="0"/>
          </a:p>
          <a:p>
            <a:pPr algn="ctr">
              <a:spcBef>
                <a:spcPct val="20000"/>
              </a:spcBef>
            </a:pPr>
            <a:r>
              <a:rPr lang="ru-RU" sz="4400" dirty="0">
                <a:solidFill>
                  <a:schemeClr val="bg1"/>
                </a:solidFill>
                <a:latin typeface="Times New Roman" pitchFamily="18" charset="0"/>
              </a:rPr>
              <a:t>Спасибо за внимание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</a:rPr>
              <a:t>!</a:t>
            </a:r>
            <a:endParaRPr lang="ru-RU" sz="4400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1114</TotalTime>
  <Words>318</Words>
  <Application>Microsoft Office PowerPoint</Application>
  <PresentationFormat>Экран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Оформление по умолчанию</vt:lpstr>
      <vt:lpstr>Таможенное оформление  в Евразийском экономическом союзе</vt:lpstr>
      <vt:lpstr>Процедура  на  внешнем  пункте пропуска  (граница с  Китаем, Узбекистаном, Таджикистаном) </vt:lpstr>
      <vt:lpstr>Операции по таможенному оформлению</vt:lpstr>
      <vt:lpstr>Документы представляемые таможенному  органу при декларировании</vt:lpstr>
      <vt:lpstr> Третьи страны </vt:lpstr>
      <vt:lpstr>Таможенное оформление автотранспортных средств при ввозе на территорию Кыргызской Республики до 2020 года физическими лицами</vt:lpstr>
      <vt:lpstr>Презентация PowerPoint</vt:lpstr>
      <vt:lpstr>Презентация PowerPoint</vt:lpstr>
      <vt:lpstr>Процедуры  при  торговле со странами ЕАЭС</vt:lpstr>
      <vt:lpstr> Страны-участницы ЕАЭС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Евразийский экономический союз (ЕАЭС)</dc:title>
  <dc:creator>Baiserkeev Bakyt</dc:creator>
  <cp:lastModifiedBy>Sultan Khalilov</cp:lastModifiedBy>
  <cp:revision>70</cp:revision>
  <cp:lastPrinted>2015-06-27T10:21:10Z</cp:lastPrinted>
  <dcterms:created xsi:type="dcterms:W3CDTF">2015-05-16T05:06:49Z</dcterms:created>
  <dcterms:modified xsi:type="dcterms:W3CDTF">2015-06-27T10:23:14Z</dcterms:modified>
</cp:coreProperties>
</file>