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2" r:id="rId5"/>
    <p:sldMasterId id="2147483679" r:id="rId6"/>
  </p:sldMasterIdLst>
  <p:notesMasterIdLst>
    <p:notesMasterId r:id="rId24"/>
  </p:notesMasterIdLst>
  <p:sldIdLst>
    <p:sldId id="9493" r:id="rId7"/>
    <p:sldId id="9541" r:id="rId8"/>
    <p:sldId id="9520" r:id="rId9"/>
    <p:sldId id="9522" r:id="rId10"/>
    <p:sldId id="9530" r:id="rId11"/>
    <p:sldId id="9533" r:id="rId12"/>
    <p:sldId id="9498" r:id="rId13"/>
    <p:sldId id="9545" r:id="rId14"/>
    <p:sldId id="9542" r:id="rId15"/>
    <p:sldId id="9492" r:id="rId16"/>
    <p:sldId id="9509" r:id="rId17"/>
    <p:sldId id="9537" r:id="rId18"/>
    <p:sldId id="9543" r:id="rId19"/>
    <p:sldId id="9546" r:id="rId20"/>
    <p:sldId id="9538" r:id="rId21"/>
    <p:sldId id="9540" r:id="rId22"/>
    <p:sldId id="9512" r:id="rId23"/>
  </p:sldIdLst>
  <p:sldSz cx="12192000" cy="6858000"/>
  <p:notesSz cx="6858000" cy="9144000"/>
  <p:custDataLst>
    <p:tags r:id="rId2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rancois Pannetier" initials="FP" lastIdx="0" clrIdx="1"/>
  <p:cmAuthor id="1" name="George Hames" initials="GH" lastIdx="0" clrIdx="2"/>
  <p:cmAuthor id="2" name="Emma Thomas" initials="ET" lastIdx="0" clrIdx="3"/>
  <p:cmAuthor id="3" name="Vomic Nur Shah" initials="VNS" lastIdx="0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4AFBD6-BC9D-4DFA-9B27-5357B3F2EDE3}" v="2" dt="2025-04-03T06:52:57.6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93557" autoAdjust="0"/>
  </p:normalViewPr>
  <p:slideViewPr>
    <p:cSldViewPr snapToGrid="0">
      <p:cViewPr varScale="1">
        <p:scale>
          <a:sx n="60" d="100"/>
          <a:sy n="60" d="100"/>
        </p:scale>
        <p:origin x="7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vara Madgazieva" userId="e117c144-16d3-4eb7-977d-f46c5b079263" providerId="ADAL" clId="{184AFBD6-BC9D-4DFA-9B27-5357B3F2EDE3}"/>
    <pc:docChg chg="custSel delSld modSld">
      <pc:chgData name="Sevara Madgazieva" userId="e117c144-16d3-4eb7-977d-f46c5b079263" providerId="ADAL" clId="{184AFBD6-BC9D-4DFA-9B27-5357B3F2EDE3}" dt="2025-04-07T08:46:44.953" v="36" actId="14100"/>
      <pc:docMkLst>
        <pc:docMk/>
      </pc:docMkLst>
      <pc:sldChg chg="addSp delSp modSp mod">
        <pc:chgData name="Sevara Madgazieva" userId="e117c144-16d3-4eb7-977d-f46c5b079263" providerId="ADAL" clId="{184AFBD6-BC9D-4DFA-9B27-5357B3F2EDE3}" dt="2025-04-07T08:46:44.953" v="36" actId="14100"/>
        <pc:sldMkLst>
          <pc:docMk/>
          <pc:sldMk cId="3727382556" sldId="9530"/>
        </pc:sldMkLst>
        <pc:spChg chg="mod">
          <ac:chgData name="Sevara Madgazieva" userId="e117c144-16d3-4eb7-977d-f46c5b079263" providerId="ADAL" clId="{184AFBD6-BC9D-4DFA-9B27-5357B3F2EDE3}" dt="2025-04-03T06:47:33.500" v="0" actId="313"/>
          <ac:spMkLst>
            <pc:docMk/>
            <pc:sldMk cId="3727382556" sldId="9530"/>
            <ac:spMk id="13" creationId="{CB33A3F3-A186-8019-7407-352F32F93D2B}"/>
          </ac:spMkLst>
        </pc:spChg>
        <pc:spChg chg="mod">
          <ac:chgData name="Sevara Madgazieva" userId="e117c144-16d3-4eb7-977d-f46c5b079263" providerId="ADAL" clId="{184AFBD6-BC9D-4DFA-9B27-5357B3F2EDE3}" dt="2025-04-03T06:51:20.048" v="6" actId="20577"/>
          <ac:spMkLst>
            <pc:docMk/>
            <pc:sldMk cId="3727382556" sldId="9530"/>
            <ac:spMk id="138" creationId="{EF305C53-EBF3-FDA3-A09E-750DF83B6437}"/>
          </ac:spMkLst>
        </pc:spChg>
        <pc:picChg chg="mod">
          <ac:chgData name="Sevara Madgazieva" userId="e117c144-16d3-4eb7-977d-f46c5b079263" providerId="ADAL" clId="{184AFBD6-BC9D-4DFA-9B27-5357B3F2EDE3}" dt="2025-04-03T06:53:39.288" v="32" actId="1076"/>
          <ac:picMkLst>
            <pc:docMk/>
            <pc:sldMk cId="3727382556" sldId="9530"/>
            <ac:picMk id="6" creationId="{BE35ED74-4AD2-2802-14D3-AA34E658F55A}"/>
          </ac:picMkLst>
        </pc:picChg>
        <pc:picChg chg="add mod">
          <ac:chgData name="Sevara Madgazieva" userId="e117c144-16d3-4eb7-977d-f46c5b079263" providerId="ADAL" clId="{184AFBD6-BC9D-4DFA-9B27-5357B3F2EDE3}" dt="2025-04-07T08:46:44.953" v="36" actId="14100"/>
          <ac:picMkLst>
            <pc:docMk/>
            <pc:sldMk cId="3727382556" sldId="9530"/>
            <ac:picMk id="7" creationId="{2179E70D-F99D-F2F4-ADFC-A0D74F8627EB}"/>
          </ac:picMkLst>
        </pc:picChg>
        <pc:picChg chg="mod">
          <ac:chgData name="Sevara Madgazieva" userId="e117c144-16d3-4eb7-977d-f46c5b079263" providerId="ADAL" clId="{184AFBD6-BC9D-4DFA-9B27-5357B3F2EDE3}" dt="2025-04-03T06:51:27.256" v="7" actId="14100"/>
          <ac:picMkLst>
            <pc:docMk/>
            <pc:sldMk cId="3727382556" sldId="9530"/>
            <ac:picMk id="15" creationId="{541C25B3-9847-C184-C9C2-FCEBBAA7BB13}"/>
          </ac:picMkLst>
        </pc:picChg>
      </pc:sldChg>
      <pc:sldChg chg="del">
        <pc:chgData name="Sevara Madgazieva" userId="e117c144-16d3-4eb7-977d-f46c5b079263" providerId="ADAL" clId="{184AFBD6-BC9D-4DFA-9B27-5357B3F2EDE3}" dt="2025-04-03T06:55:24.953" v="35" actId="47"/>
        <pc:sldMkLst>
          <pc:docMk/>
          <pc:sldMk cId="0" sldId="9544"/>
        </pc:sldMkLst>
      </pc:sldChg>
    </pc:docChg>
  </pc:docChgLst>
  <pc:docChgLst>
    <pc:chgData name="Sevara Madgazieva" userId="e117c144-16d3-4eb7-977d-f46c5b079263" providerId="ADAL" clId="{B76B6D6E-5610-412E-8B85-EB5E6525AC0A}"/>
    <pc:docChg chg="undo custSel addSld modSld sldOrd">
      <pc:chgData name="Sevara Madgazieva" userId="e117c144-16d3-4eb7-977d-f46c5b079263" providerId="ADAL" clId="{B76B6D6E-5610-412E-8B85-EB5E6525AC0A}" dt="2025-04-03T05:44:45.783" v="270" actId="20577"/>
      <pc:docMkLst>
        <pc:docMk/>
      </pc:docMkLst>
      <pc:sldChg chg="add">
        <pc:chgData name="Sevara Madgazieva" userId="e117c144-16d3-4eb7-977d-f46c5b079263" providerId="ADAL" clId="{B76B6D6E-5610-412E-8B85-EB5E6525AC0A}" dt="2025-04-03T05:41:56.246" v="246"/>
        <pc:sldMkLst>
          <pc:docMk/>
          <pc:sldMk cId="1834784503" sldId="9492"/>
        </pc:sldMkLst>
      </pc:sldChg>
      <pc:sldChg chg="addSp delSp modSp mod">
        <pc:chgData name="Sevara Madgazieva" userId="e117c144-16d3-4eb7-977d-f46c5b079263" providerId="ADAL" clId="{B76B6D6E-5610-412E-8B85-EB5E6525AC0A}" dt="2025-04-03T05:32:32.149" v="73" actId="14100"/>
        <pc:sldMkLst>
          <pc:docMk/>
          <pc:sldMk cId="1131940388" sldId="9493"/>
        </pc:sldMkLst>
        <pc:spChg chg="mod">
          <ac:chgData name="Sevara Madgazieva" userId="e117c144-16d3-4eb7-977d-f46c5b079263" providerId="ADAL" clId="{B76B6D6E-5610-412E-8B85-EB5E6525AC0A}" dt="2025-04-03T05:17:27.975" v="28" actId="20577"/>
          <ac:spMkLst>
            <pc:docMk/>
            <pc:sldMk cId="1131940388" sldId="9493"/>
            <ac:spMk id="5" creationId="{CEBA98B8-64C8-1161-5297-7A2C9111DEF8}"/>
          </ac:spMkLst>
        </pc:spChg>
        <pc:spChg chg="mod">
          <ac:chgData name="Sevara Madgazieva" userId="e117c144-16d3-4eb7-977d-f46c5b079263" providerId="ADAL" clId="{B76B6D6E-5610-412E-8B85-EB5E6525AC0A}" dt="2025-04-03T05:17:59.169" v="72" actId="6549"/>
          <ac:spMkLst>
            <pc:docMk/>
            <pc:sldMk cId="1131940388" sldId="9493"/>
            <ac:spMk id="9" creationId="{95CFA7EE-50F3-FB85-F90B-3FA0C8276CAE}"/>
          </ac:spMkLst>
        </pc:spChg>
        <pc:picChg chg="add mod ord">
          <ac:chgData name="Sevara Madgazieva" userId="e117c144-16d3-4eb7-977d-f46c5b079263" providerId="ADAL" clId="{B76B6D6E-5610-412E-8B85-EB5E6525AC0A}" dt="2025-04-03T05:32:32.149" v="73" actId="14100"/>
          <ac:picMkLst>
            <pc:docMk/>
            <pc:sldMk cId="1131940388" sldId="9493"/>
            <ac:picMk id="6" creationId="{52770690-6A7A-9E7D-43AF-0EF65D1AC6B7}"/>
          </ac:picMkLst>
        </pc:picChg>
      </pc:sldChg>
      <pc:sldChg chg="add">
        <pc:chgData name="Sevara Madgazieva" userId="e117c144-16d3-4eb7-977d-f46c5b079263" providerId="ADAL" clId="{B76B6D6E-5610-412E-8B85-EB5E6525AC0A}" dt="2025-04-03T05:41:56.246" v="246"/>
        <pc:sldMkLst>
          <pc:docMk/>
          <pc:sldMk cId="2158713691" sldId="9498"/>
        </pc:sldMkLst>
      </pc:sldChg>
      <pc:sldChg chg="addSp delSp modSp mod">
        <pc:chgData name="Sevara Madgazieva" userId="e117c144-16d3-4eb7-977d-f46c5b079263" providerId="ADAL" clId="{B76B6D6E-5610-412E-8B85-EB5E6525AC0A}" dt="2025-04-03T05:44:45.783" v="270" actId="20577"/>
        <pc:sldMkLst>
          <pc:docMk/>
          <pc:sldMk cId="3727382556" sldId="9530"/>
        </pc:sldMkLst>
        <pc:spChg chg="mod">
          <ac:chgData name="Sevara Madgazieva" userId="e117c144-16d3-4eb7-977d-f46c5b079263" providerId="ADAL" clId="{B76B6D6E-5610-412E-8B85-EB5E6525AC0A}" dt="2025-04-03T05:40:52.847" v="243" actId="1076"/>
          <ac:spMkLst>
            <pc:docMk/>
            <pc:sldMk cId="3727382556" sldId="9530"/>
            <ac:spMk id="2" creationId="{845253EE-E3BB-DA65-7E2B-53C2B48EB38D}"/>
          </ac:spMkLst>
        </pc:spChg>
        <pc:spChg chg="add mod">
          <ac:chgData name="Sevara Madgazieva" userId="e117c144-16d3-4eb7-977d-f46c5b079263" providerId="ADAL" clId="{B76B6D6E-5610-412E-8B85-EB5E6525AC0A}" dt="2025-04-03T05:40:57.890" v="244" actId="1076"/>
          <ac:spMkLst>
            <pc:docMk/>
            <pc:sldMk cId="3727382556" sldId="9530"/>
            <ac:spMk id="13" creationId="{CB33A3F3-A186-8019-7407-352F32F93D2B}"/>
          </ac:spMkLst>
        </pc:spChg>
        <pc:spChg chg="mod">
          <ac:chgData name="Sevara Madgazieva" userId="e117c144-16d3-4eb7-977d-f46c5b079263" providerId="ADAL" clId="{B76B6D6E-5610-412E-8B85-EB5E6525AC0A}" dt="2025-04-03T05:37:26.942" v="93" actId="1076"/>
          <ac:spMkLst>
            <pc:docMk/>
            <pc:sldMk cId="3727382556" sldId="9530"/>
            <ac:spMk id="124" creationId="{6E78958F-5C50-F6AE-28BC-697ABBFAAB91}"/>
          </ac:spMkLst>
        </pc:spChg>
        <pc:spChg chg="mod">
          <ac:chgData name="Sevara Madgazieva" userId="e117c144-16d3-4eb7-977d-f46c5b079263" providerId="ADAL" clId="{B76B6D6E-5610-412E-8B85-EB5E6525AC0A}" dt="2025-04-03T05:37:17.414" v="90" actId="1076"/>
          <ac:spMkLst>
            <pc:docMk/>
            <pc:sldMk cId="3727382556" sldId="9530"/>
            <ac:spMk id="125" creationId="{FA1CA211-3D6C-1ECA-033D-DFAC15398AFB}"/>
          </ac:spMkLst>
        </pc:spChg>
        <pc:spChg chg="mod">
          <ac:chgData name="Sevara Madgazieva" userId="e117c144-16d3-4eb7-977d-f46c5b079263" providerId="ADAL" clId="{B76B6D6E-5610-412E-8B85-EB5E6525AC0A}" dt="2025-04-03T05:37:07.420" v="87" actId="1076"/>
          <ac:spMkLst>
            <pc:docMk/>
            <pc:sldMk cId="3727382556" sldId="9530"/>
            <ac:spMk id="127" creationId="{CB1B2D3E-E881-66CC-4E76-939DDB5CBC07}"/>
          </ac:spMkLst>
        </pc:spChg>
        <pc:spChg chg="mod">
          <ac:chgData name="Sevara Madgazieva" userId="e117c144-16d3-4eb7-977d-f46c5b079263" providerId="ADAL" clId="{B76B6D6E-5610-412E-8B85-EB5E6525AC0A}" dt="2025-04-03T05:44:45.783" v="270" actId="20577"/>
          <ac:spMkLst>
            <pc:docMk/>
            <pc:sldMk cId="3727382556" sldId="9530"/>
            <ac:spMk id="138" creationId="{EF305C53-EBF3-FDA3-A09E-750DF83B6437}"/>
          </ac:spMkLst>
        </pc:spChg>
        <pc:picChg chg="mod">
          <ac:chgData name="Sevara Madgazieva" userId="e117c144-16d3-4eb7-977d-f46c5b079263" providerId="ADAL" clId="{B76B6D6E-5610-412E-8B85-EB5E6525AC0A}" dt="2025-04-03T05:37:48.976" v="96" actId="11530"/>
          <ac:picMkLst>
            <pc:docMk/>
            <pc:sldMk cId="3727382556" sldId="9530"/>
            <ac:picMk id="4" creationId="{E3BC23F9-B63F-C03D-373C-8B7E1EC107A1}"/>
          </ac:picMkLst>
        </pc:picChg>
        <pc:picChg chg="add mod">
          <ac:chgData name="Sevara Madgazieva" userId="e117c144-16d3-4eb7-977d-f46c5b079263" providerId="ADAL" clId="{B76B6D6E-5610-412E-8B85-EB5E6525AC0A}" dt="2025-04-03T05:38:03.383" v="98" actId="11530"/>
          <ac:picMkLst>
            <pc:docMk/>
            <pc:sldMk cId="3727382556" sldId="9530"/>
            <ac:picMk id="6" creationId="{BE35ED74-4AD2-2802-14D3-AA34E658F55A}"/>
          </ac:picMkLst>
        </pc:picChg>
        <pc:picChg chg="mod">
          <ac:chgData name="Sevara Madgazieva" userId="e117c144-16d3-4eb7-977d-f46c5b079263" providerId="ADAL" clId="{B76B6D6E-5610-412E-8B85-EB5E6525AC0A}" dt="2025-04-03T05:37:57.709" v="97" actId="11530"/>
          <ac:picMkLst>
            <pc:docMk/>
            <pc:sldMk cId="3727382556" sldId="9530"/>
            <ac:picMk id="11" creationId="{E735870D-F9E8-9732-608C-8160E9707C9C}"/>
          </ac:picMkLst>
        </pc:picChg>
        <pc:picChg chg="add mod">
          <ac:chgData name="Sevara Madgazieva" userId="e117c144-16d3-4eb7-977d-f46c5b079263" providerId="ADAL" clId="{B76B6D6E-5610-412E-8B85-EB5E6525AC0A}" dt="2025-04-03T05:44:32.722" v="256" actId="11530"/>
          <ac:picMkLst>
            <pc:docMk/>
            <pc:sldMk cId="3727382556" sldId="9530"/>
            <ac:picMk id="15" creationId="{541C25B3-9847-C184-C9C2-FCEBBAA7BB13}"/>
          </ac:picMkLst>
        </pc:picChg>
      </pc:sldChg>
      <pc:sldChg chg="add">
        <pc:chgData name="Sevara Madgazieva" userId="e117c144-16d3-4eb7-977d-f46c5b079263" providerId="ADAL" clId="{B76B6D6E-5610-412E-8B85-EB5E6525AC0A}" dt="2025-04-03T05:41:56.246" v="246"/>
        <pc:sldMkLst>
          <pc:docMk/>
          <pc:sldMk cId="2976767846" sldId="9533"/>
        </pc:sldMkLst>
      </pc:sldChg>
      <pc:sldChg chg="add ord">
        <pc:chgData name="Sevara Madgazieva" userId="e117c144-16d3-4eb7-977d-f46c5b079263" providerId="ADAL" clId="{B76B6D6E-5610-412E-8B85-EB5E6525AC0A}" dt="2025-04-03T05:32:51.811" v="76"/>
        <pc:sldMkLst>
          <pc:docMk/>
          <pc:sldMk cId="3571154950" sldId="9541"/>
        </pc:sldMkLst>
      </pc:sldChg>
      <pc:sldChg chg="delSp add setBg delDesignElem">
        <pc:chgData name="Sevara Madgazieva" userId="e117c144-16d3-4eb7-977d-f46c5b079263" providerId="ADAL" clId="{B76B6D6E-5610-412E-8B85-EB5E6525AC0A}" dt="2025-04-03T05:41:56.246" v="246"/>
        <pc:sldMkLst>
          <pc:docMk/>
          <pc:sldMk cId="519431884" sldId="9542"/>
        </pc:sldMkLst>
      </pc:sldChg>
      <pc:sldChg chg="add">
        <pc:chgData name="Sevara Madgazieva" userId="e117c144-16d3-4eb7-977d-f46c5b079263" providerId="ADAL" clId="{B76B6D6E-5610-412E-8B85-EB5E6525AC0A}" dt="2025-04-03T05:41:56.246" v="246"/>
        <pc:sldMkLst>
          <pc:docMk/>
          <pc:sldMk cId="0" sldId="9544"/>
        </pc:sldMkLst>
      </pc:sldChg>
      <pc:sldChg chg="add">
        <pc:chgData name="Sevara Madgazieva" userId="e117c144-16d3-4eb7-977d-f46c5b079263" providerId="ADAL" clId="{B76B6D6E-5610-412E-8B85-EB5E6525AC0A}" dt="2025-04-03T05:41:56.246" v="246"/>
        <pc:sldMkLst>
          <pc:docMk/>
          <pc:sldMk cId="2754710409" sldId="9545"/>
        </pc:sldMkLst>
      </pc:sldChg>
      <pc:sldChg chg="add">
        <pc:chgData name="Sevara Madgazieva" userId="e117c144-16d3-4eb7-977d-f46c5b079263" providerId="ADAL" clId="{B76B6D6E-5610-412E-8B85-EB5E6525AC0A}" dt="2025-04-03T05:43:29.405" v="247"/>
        <pc:sldMkLst>
          <pc:docMk/>
          <pc:sldMk cId="1760707967" sldId="9546"/>
        </pc:sldMkLst>
      </pc:sldChg>
    </pc:docChg>
  </pc:docChgLst>
</pc:chgInfo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'Countries ex UK'!$C$7:$C$11</cx:f>
        <cx:lvl ptCount="5">
          <cx:pt idx="0">Африка</cx:pt>
          <cx:pt idx="1">Северная и Южная Америка</cx:pt>
          <cx:pt idx="2">Азиатско-Тихоокеанский регион</cx:pt>
          <cx:pt idx="3">Европа</cx:pt>
          <cx:pt idx="4">Ближний Восток</cx:pt>
        </cx:lvl>
      </cx:strDim>
      <cx:numDim type="size">
        <cx:f>'Countries ex UK'!$D$7:$D$11</cx:f>
        <cx:lvl ptCount="5" formatCode="General">
          <cx:pt idx="0">0.25675675675675702</cx:pt>
          <cx:pt idx="1">0.081081081081081002</cx:pt>
          <cx:pt idx="2">0.094594594594595002</cx:pt>
          <cx:pt idx="3">0.29729729729729698</cx:pt>
          <cx:pt idx="4">0.27027027027027001</cx:pt>
        </cx:lvl>
      </cx:numDim>
    </cx:data>
  </cx:chartData>
  <cx:chart>
    <cx:plotArea>
      <cx:plotAreaRegion>
        <cx:plotSurface>
          <cx:spPr>
            <a:effectLst>
              <a:glow>
                <a:schemeClr val="accent1"/>
              </a:glow>
              <a:innerShdw blurRad="63500" dist="50800" dir="18900000">
                <a:prstClr val="black">
                  <a:alpha val="50000"/>
                </a:prstClr>
              </a:innerShdw>
              <a:softEdge rad="0"/>
            </a:effectLst>
          </cx:spPr>
        </cx:plotSurface>
        <cx:series layoutId="sunburst" uniqueId="{b87968d6-6909-4711-832a-a964e5283de0}">
          <cx:dataPt idx="0">
            <cx:spPr>
              <a:solidFill>
                <a:srgbClr val="31859C"/>
              </a:solidFill>
            </cx:spPr>
          </cx:dataPt>
          <cx:dataPt idx="1">
            <cx:spPr>
              <a:solidFill>
                <a:srgbClr val="8FAADC"/>
              </a:solidFill>
            </cx:spPr>
          </cx:dataPt>
          <cx:dataPt idx="3">
            <cx:spPr>
              <a:solidFill>
                <a:srgbClr val="00285F"/>
              </a:solidFill>
            </cx:spPr>
          </cx:dataPt>
          <cx:dataPt idx="4">
            <cx:spPr>
              <a:solidFill>
                <a:srgbClr val="46C3F1"/>
              </a:solidFill>
            </cx:spPr>
          </cx:dataPt>
          <cx:dataLabels>
            <cx:numFmt formatCode="0%" sourceLinked="0"/>
            <cx:visibility seriesName="0" categoryName="0" value="1"/>
            <cx:separator>, </cx:separator>
          </cx:dataLabels>
          <cx:dataId val="0"/>
        </cx:series>
      </cx:plotAreaRegion>
    </cx:plotArea>
    <cx:legend pos="l" align="ctr" overlay="0"/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lt1"/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459E21-BCEA-47C4-8337-1F431469872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6B0E6E-3287-466C-8848-5EB2144E67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10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ru" sz="1200" b="0" i="0" u="none" strike="noStrike">
                <a:latin typeface="Calibri"/>
              </a:rPr>
              <a:t>Касательно фотографий, вместо тех, что доступны на нашем корпоративном веб-сайте (которые выглядят слишком ориентирующими внимание на Великобританию), мы бы предложили использовать фотографии, сделанные во время наших сделок. Например, вот этот - с больницы CDI. Это позволит нам адаптировать их к каждой презентации.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BD9442-299F-4FAD-AD1D-2CC249F6D54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032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8fb8ba4605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8fb8ba4605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ru" sz="1200" b="0" i="0" u="none" strike="noStrike">
                <a:latin typeface="Calibri"/>
              </a:rPr>
              <a:t>Склонность к рыночному риску - текущая степень воздействия / общая сумма предоставленной поддержки.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ru" sz="1200" b="0" i="0" u="none" strike="noStrike">
                <a:latin typeface="Calibri"/>
              </a:rPr>
              <a:t>Опыт работы и достижения / пример из практики [изображение]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ru" sz="1200" b="0" i="0" u="none" strike="noStrike">
                <a:latin typeface="Calibri"/>
              </a:rPr>
              <a:t>Предложение о финансировании в местной валюте 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ru" sz="1200" b="0" i="0" u="none" strike="noStrike">
                <a:latin typeface="Calibri"/>
              </a:rPr>
              <a:t>Ключевые аспекты, которые стоит выделить, включают кредитный рейтинг рынка, формирование цен и развитие потенциала.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ru" sz="1200" b="0" i="0" u="none" strike="noStrike">
                <a:latin typeface="Calibri"/>
              </a:rPr>
              <a:t>Связь с более широким региональным контекстом по мере необходимости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ru" sz="1200" b="0" i="0" u="none" strike="noStrike">
                <a:latin typeface="Calibri"/>
              </a:rPr>
              <a:t>Масштабы взаимодействия, британская цепочка поставок и поддержка проектов в области социальной инфраструктуры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6B0E6E-3287-466C-8848-5EB2144E673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044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BD9442-299F-4FAD-AD1D-2CC249F6D54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158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6B0E6E-3287-466C-8848-5EB2144E673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3457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ru" sz="1200" b="0" i="0" u="none" strike="noStrike">
                <a:latin typeface="Calibri"/>
              </a:rPr>
              <a:t>Наш традиционный слайд, но урезанный и более запоминающийся. Необязательно, но включает ссылки на качество подписи (ведет на слайд сравнения цен), гибкость предложения (ссылка на набор слайдов, посвященных товарам и услугам из Великобритании), по желанию можно вставить другие ссылки на дополнительные слайды.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BD9442-299F-4FAD-AD1D-2CC249F6D54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212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ru" sz="1200" b="0" i="0" u="none" strike="noStrike">
                <a:latin typeface="Calibri"/>
              </a:rPr>
              <a:t>Касательно фотографий, вместо тех, что доступны на нашем корпоративном веб-сайте (которые выглядят слишком ориентирующими внимание на Великобританию), мы бы предложили использовать фотографии, сделанные во время наших сделок. Например, вот этот - с больницы CDI. Это позволит нам адаптировать их к каждой презентации.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BD9442-299F-4FAD-AD1D-2CC249F6D54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8727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rtl="0">
              <a:buAutoNum type="arabicPeriod"/>
            </a:pPr>
            <a:r>
              <a:rPr lang="ru" sz="1200" b="0" i="0" u="none" strike="noStrike">
                <a:latin typeface="Calibri"/>
              </a:rPr>
              <a:t>Предложение по созданию нового шаблона для практического примера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1C3F071-DE5B-43D3-91D7-17446A9A355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03710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A6B0E6E-3287-466C-8848-5EB2144E673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2013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1C3F071-DE5B-43D3-91D7-17446A9A355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820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4E256-F65C-CD00-1886-7A93DBD040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56099F-0F73-18E7-F027-BEC4FC4D03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A079F-D37B-42F3-4B52-C25C764EC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14A29-C41A-FF02-4472-20518D5C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9B991-BC57-A17E-8488-0361CD898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50773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1D107-EA3C-E11B-216D-A59EE78D0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A4341-F917-0A9C-B9C7-9915D5B3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AC467-AA70-3892-9F84-B931AC546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A43772-A764-9884-4A20-7F203187C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8F05B3-4815-2445-BD08-E81DA6755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23824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896DF-2008-0230-FEB7-69FA35CDC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B7E06-E4BD-2444-37C8-DDB6D778EC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18BB8C-FD65-5C65-50A4-768B96DF7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A72E5-CDCC-1FE9-0148-D40052A0E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6156-4FAB-9BEF-65AE-4F873A192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00852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7F525-B2ED-4BB9-C854-EBD1E9427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8EB45-7FC6-49A6-24EE-36995B6050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F31E52-2D59-18F4-6ABD-5B67CBDD75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352BDE-D59F-4AC2-FE78-D48EF29D8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B0A03F-AB87-7144-A0C2-653C1690A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60068D-0C77-F070-A30A-F0126AAF1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0741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2D203-EEEB-5EF2-8D5B-D35CE4B34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7B6034-0AA9-C8DF-2E86-B9A82AEA5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02035D-18EA-65B0-6F2E-390B8C919C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D8CD23-B978-CCC6-1C5D-2A1EF77754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0DB372-FFDE-DDC4-BF78-1F1914FA31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56B7D2-6EA0-89C1-8AA5-8449D63BA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6DBFFE-A151-8B3E-EF04-2B433238F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9C6399-6A57-7DBE-8119-2C94D538D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14007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9E46B-4ACC-D4D4-3C40-67FD8A7FE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C4841C-2B4A-D3E3-74B0-B531FB823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1B407-6A42-2B1C-3921-27DA9DD48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5001CD-7345-C32C-8EB1-30D2EA9C4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28510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78DE9F-C16E-B979-9E42-2D1B21178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B0EFD3-2607-730F-079F-E45D13B5A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78B33-52B8-6818-D9A3-C7ECE92F2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36190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90EBC-EBA8-671C-21AC-AC84C9ABD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7F1D5B-8593-2DA5-FCD8-66D86AF2D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19D4B3-2585-40DB-262E-88BC25E5AD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BB5DC7-42FE-5CE8-B56C-F1A102850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C0EBF-B11C-21EF-5C73-7548B70A2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120DA4-E170-63F7-0131-980E48B08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34266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B6A76-1236-6A50-2D3F-300F2D848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05A3CD-5D4B-4F54-511C-E9955BEE13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F072DA-E376-7848-5936-16EB129E85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B7D1A6-0EE1-94C4-D3F7-41837EAE5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47E48E-A0EB-C279-BA99-80D45B7BF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00B7F6-ACC4-966E-BEE9-B916A1254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45694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E7BA7-A070-B862-BF0D-00C3CA548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B971B1-7B05-C7FB-F99D-2962D5E2D8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7EFDA-70FC-BDCB-6163-6EAE87DE2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B7B96-CA5B-2E1E-C34F-7F4E1850A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D61F89-6F2A-13E0-CD20-645D1A29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08595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C2CC37-3117-DF39-57A4-6E861A9439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EE57AC-3AE7-F706-EAD8-D68395A087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95C20-DCA8-9892-2A5A-D616E9047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75DD5-2110-541A-C8B9-0DE9A71A7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280FC-7E1D-4A74-4522-DC896A805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60228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uktimis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 userDrawn="1"/>
        </p:nvSpPr>
        <p:spPr bwMode="auto">
          <a:xfrm>
            <a:off x="480484" y="6289676"/>
            <a:ext cx="1056216" cy="549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7FC2841-8AD9-4EF4-9622-96B620B0CCAD}" type="slidenum">
              <a:rPr lang="en-US" altLang="en-US" sz="1200">
                <a:solidFill>
                  <a:schemeClr val="bg1"/>
                </a:solidFill>
              </a:rPr>
              <a:pPr eaLnBrk="1" hangingPunct="1"/>
              <a:t>‹#›</a:t>
            </a:fld>
            <a:r>
              <a:rPr lang="en-US" altLang="en-US" sz="180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7867" y="166887"/>
            <a:ext cx="623195" cy="505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119669" y="116632"/>
            <a:ext cx="8737897" cy="864096"/>
          </a:xfrm>
        </p:spPr>
        <p:txBody>
          <a:bodyPr anchor="b"/>
          <a:lstStyle>
            <a:lvl1pPr>
              <a:defRPr sz="2800" baseline="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327143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vider Slide_Agricul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standing in a field&#10;&#10;Description automatically generated">
            <a:extLst>
              <a:ext uri="{FF2B5EF4-FFF2-40B4-BE49-F238E27FC236}">
                <a16:creationId xmlns:a16="http://schemas.microsoft.com/office/drawing/2014/main" id="{6B71B209-F0EA-D12B-F09E-0A572C08C1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24779" cy="6859200"/>
          </a:xfrm>
          <a:prstGeom prst="rect">
            <a:avLst/>
          </a:prstGeom>
        </p:spPr>
      </p:pic>
      <p:sp>
        <p:nvSpPr>
          <p:cNvPr id="6" name="object 4">
            <a:extLst>
              <a:ext uri="{FF2B5EF4-FFF2-40B4-BE49-F238E27FC236}">
                <a16:creationId xmlns:a16="http://schemas.microsoft.com/office/drawing/2014/main" id="{03FECA6C-F8DD-2EFD-99A0-A023C185249B}"/>
              </a:ext>
            </a:extLst>
          </p:cNvPr>
          <p:cNvSpPr/>
          <p:nvPr userDrawn="1"/>
        </p:nvSpPr>
        <p:spPr>
          <a:xfrm>
            <a:off x="35" y="0"/>
            <a:ext cx="3414872" cy="6859200"/>
          </a:xfrm>
          <a:custGeom>
            <a:avLst/>
            <a:gdLst/>
            <a:ahLst/>
            <a:cxnLst/>
            <a:rect l="l" t="t" r="r" b="b"/>
            <a:pathLst>
              <a:path w="1170305" h="2346960">
                <a:moveTo>
                  <a:pt x="1169797" y="0"/>
                </a:moveTo>
                <a:lnTo>
                  <a:pt x="0" y="0"/>
                </a:lnTo>
                <a:lnTo>
                  <a:pt x="0" y="2346871"/>
                </a:lnTo>
                <a:lnTo>
                  <a:pt x="1169797" y="2346871"/>
                </a:lnTo>
                <a:lnTo>
                  <a:pt x="1169797" y="0"/>
                </a:lnTo>
                <a:close/>
              </a:path>
            </a:pathLst>
          </a:custGeom>
          <a:solidFill>
            <a:srgbClr val="00285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8BFDAA-BF31-F7E5-9FA0-3741A594E9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" y="374400"/>
            <a:ext cx="2535936" cy="1828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4001" y="3089839"/>
            <a:ext cx="4761177" cy="1581825"/>
          </a:xfrm>
          <a:solidFill>
            <a:srgbClr val="00285F"/>
          </a:solidFill>
        </p:spPr>
        <p:txBody>
          <a:bodyPr wrap="square" lIns="162000" tIns="90000" rIns="162000" bIns="54000" anchor="t" anchorCtr="0">
            <a:spAutoFit/>
          </a:bodyPr>
          <a:lstStyle>
            <a:lvl1pPr algn="l">
              <a:defRPr sz="4667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DIVIDER SLIDE</a:t>
            </a:r>
            <a:br>
              <a:rPr lang="en-GB"/>
            </a:br>
            <a:r>
              <a:rPr lang="en-GB"/>
              <a:t>TITLE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92685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1pPr>
            <a:lvl2pPr lvl="1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ct val="0"/>
              </a:spcBef>
              <a:spcAft>
                <a:spcPct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ct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ct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ct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ct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ct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ct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ct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04855043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4E256-F65C-CD00-1886-7A93DBD040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56099F-0F73-18E7-F027-BEC4FC4D03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A079F-D37B-42F3-4B52-C25C764EC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14A29-C41A-FF02-4472-20518D5C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9B991-BC57-A17E-8488-0361CD898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99818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1D107-EA3C-E11B-216D-A59EE78D0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A4341-F917-0A9C-B9C7-9915D5B3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AC467-AA70-3892-9F84-B931AC546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A43772-A764-9884-4A20-7F203187C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8F05B3-4815-2445-BD08-E81DA6755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023466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896DF-2008-0230-FEB7-69FA35CDC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B7E06-E4BD-2444-37C8-DDB6D778EC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18BB8C-FD65-5C65-50A4-768B96DF7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A72E5-CDCC-1FE9-0148-D40052A0E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6156-4FAB-9BEF-65AE-4F873A192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04052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7F525-B2ED-4BB9-C854-EBD1E9427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8EB45-7FC6-49A6-24EE-36995B6050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F31E52-2D59-18F4-6ABD-5B67CBDD75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352BDE-D59F-4AC2-FE78-D48EF29D8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B0A03F-AB87-7144-A0C2-653C1690A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60068D-0C77-F070-A30A-F0126AAF1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73647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2D203-EEEB-5EF2-8D5B-D35CE4B34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7B6034-0AA9-C8DF-2E86-B9A82AEA5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02035D-18EA-65B0-6F2E-390B8C919C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D8CD23-B978-CCC6-1C5D-2A1EF77754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0DB372-FFDE-DDC4-BF78-1F1914FA31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56B7D2-6EA0-89C1-8AA5-8449D63BA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6DBFFE-A151-8B3E-EF04-2B433238F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9C6399-6A57-7DBE-8119-2C94D538D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137068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9E46B-4ACC-D4D4-3C40-67FD8A7FE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C4841C-2B4A-D3E3-74B0-B531FB823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1B407-6A42-2B1C-3921-27DA9DD48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5001CD-7345-C32C-8EB1-30D2EA9C4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73125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78DE9F-C16E-B979-9E42-2D1B21178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B0EFD3-2607-730F-079F-E45D13B5A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78B33-52B8-6818-D9A3-C7ECE92F2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14630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90EBC-EBA8-671C-21AC-AC84C9ABD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7F1D5B-8593-2DA5-FCD8-66D86AF2D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19D4B3-2585-40DB-262E-88BC25E5AD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BB5DC7-42FE-5CE8-B56C-F1A102850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C0EBF-B11C-21EF-5C73-7548B70A2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120DA4-E170-63F7-0131-980E48B08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603059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B6A76-1236-6A50-2D3F-300F2D848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05A3CD-5D4B-4F54-511C-E9955BEE13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F072DA-E376-7848-5936-16EB129E85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B7D1A6-0EE1-94C4-D3F7-41837EAE5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47E48E-A0EB-C279-BA99-80D45B7BF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00B7F6-ACC4-966E-BEE9-B916A1254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3355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E7BA7-A070-B862-BF0D-00C3CA548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B971B1-7B05-C7FB-F99D-2962D5E2D8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7EFDA-70FC-BDCB-6163-6EAE87DE2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B7B96-CA5B-2E1E-C34F-7F4E1850A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D61F89-6F2A-13E0-CD20-645D1A29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749088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C2CC37-3117-DF39-57A4-6E861A9439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EE57AC-3AE7-F706-EAD8-D68395A087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95C20-DCA8-9892-2A5A-D616E9047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75DD5-2110-541A-C8B9-0DE9A71A7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280FC-7E1D-4A74-4522-DC896A805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974858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uktimis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 userDrawn="1"/>
        </p:nvSpPr>
        <p:spPr bwMode="auto">
          <a:xfrm>
            <a:off x="480484" y="6289676"/>
            <a:ext cx="1056216" cy="549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7FC2841-8AD9-4EF4-9622-96B620B0CCAD}" type="slidenum">
              <a:rPr lang="en-US" altLang="en-US" sz="1200">
                <a:solidFill>
                  <a:schemeClr val="bg1"/>
                </a:solidFill>
              </a:rPr>
              <a:pPr eaLnBrk="1" hangingPunct="1"/>
              <a:t>‹#›</a:t>
            </a:fld>
            <a:r>
              <a:rPr lang="en-US" altLang="en-US" sz="180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7867" y="166887"/>
            <a:ext cx="623195" cy="505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119669" y="116632"/>
            <a:ext cx="8737897" cy="864096"/>
          </a:xfrm>
        </p:spPr>
        <p:txBody>
          <a:bodyPr anchor="b"/>
          <a:lstStyle>
            <a:lvl1pPr>
              <a:defRPr sz="2800" baseline="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80091574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vider Slide_Agricul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standing in a field&#10;&#10;Description automatically generated">
            <a:extLst>
              <a:ext uri="{FF2B5EF4-FFF2-40B4-BE49-F238E27FC236}">
                <a16:creationId xmlns:a16="http://schemas.microsoft.com/office/drawing/2014/main" id="{6B71B209-F0EA-D12B-F09E-0A572C08C1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24779" cy="6859200"/>
          </a:xfrm>
          <a:prstGeom prst="rect">
            <a:avLst/>
          </a:prstGeom>
        </p:spPr>
      </p:pic>
      <p:sp>
        <p:nvSpPr>
          <p:cNvPr id="6" name="object 4">
            <a:extLst>
              <a:ext uri="{FF2B5EF4-FFF2-40B4-BE49-F238E27FC236}">
                <a16:creationId xmlns:a16="http://schemas.microsoft.com/office/drawing/2014/main" id="{03FECA6C-F8DD-2EFD-99A0-A023C185249B}"/>
              </a:ext>
            </a:extLst>
          </p:cNvPr>
          <p:cNvSpPr/>
          <p:nvPr userDrawn="1"/>
        </p:nvSpPr>
        <p:spPr>
          <a:xfrm>
            <a:off x="35" y="0"/>
            <a:ext cx="3414872" cy="6859200"/>
          </a:xfrm>
          <a:custGeom>
            <a:avLst/>
            <a:gdLst/>
            <a:ahLst/>
            <a:cxnLst/>
            <a:rect l="l" t="t" r="r" b="b"/>
            <a:pathLst>
              <a:path w="1170305" h="2346960">
                <a:moveTo>
                  <a:pt x="1169797" y="0"/>
                </a:moveTo>
                <a:lnTo>
                  <a:pt x="0" y="0"/>
                </a:lnTo>
                <a:lnTo>
                  <a:pt x="0" y="2346871"/>
                </a:lnTo>
                <a:lnTo>
                  <a:pt x="1169797" y="2346871"/>
                </a:lnTo>
                <a:lnTo>
                  <a:pt x="1169797" y="0"/>
                </a:lnTo>
                <a:close/>
              </a:path>
            </a:pathLst>
          </a:custGeom>
          <a:solidFill>
            <a:srgbClr val="00285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8BFDAA-BF31-F7E5-9FA0-3741A594E9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" y="374400"/>
            <a:ext cx="2535936" cy="1828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4001" y="3089839"/>
            <a:ext cx="4761177" cy="1581825"/>
          </a:xfrm>
          <a:solidFill>
            <a:srgbClr val="00285F"/>
          </a:solidFill>
        </p:spPr>
        <p:txBody>
          <a:bodyPr wrap="square" lIns="162000" tIns="90000" rIns="162000" bIns="54000" anchor="t" anchorCtr="0">
            <a:spAutoFit/>
          </a:bodyPr>
          <a:lstStyle>
            <a:lvl1pPr algn="l">
              <a:defRPr sz="4667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DIVIDER SLIDE</a:t>
            </a:r>
            <a:br>
              <a:rPr lang="en-GB"/>
            </a:br>
            <a:r>
              <a:rPr lang="en-GB"/>
              <a:t>TITLE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011125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1pPr>
            <a:lvl2pPr lvl="1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ct val="0"/>
              </a:spcBef>
              <a:spcAft>
                <a:spcPct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ct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ct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ct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ct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ct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ct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ct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55759795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24177528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84750-EE3E-50C8-6745-DA6E52E1E2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E1EDFF-53FA-2640-E3A7-5B001A9CA4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180F4-DE66-0C3A-7340-5CD4BFB3D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A4A1AB-DDBD-9E07-F89A-328F7AD3D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5C7A99-1D18-9A45-C388-4FB8511D1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893084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ABB01-D237-B2F4-4146-E0CF9525A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F7A4D-994B-744C-ADDE-4B48BDDFA9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AB9BDC-9FF4-CC07-26A1-1687C5681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0A3D0-071B-1155-32EE-1B9BD9DD1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209B7F-1C48-1562-720B-C7EDAFA0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58127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85D9A-E74F-F023-CB42-822CA53AF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AAE5D8-AC68-CCF0-92EC-F0BB9B60D0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F37DC-C329-250A-8FDD-A3AB47F9D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E7829-7EA4-C809-EA7E-5F089417D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94411F-2778-517B-CE5B-EE985A6DC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16869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8862C-BFC5-282C-B3A3-707CDCAA8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4B117-1EAC-F4D6-4287-B5E758D27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63B655-95F8-AC31-BEBB-411814DE9A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567D9-98E1-5186-222F-30B3DC543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9BD475-9BED-714A-945A-3C47CCA70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04D02A-2113-1B7F-D1D7-8C661D50A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401027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44E7F-899E-AA3D-E274-FA50B8552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5797C-8F14-D4FC-B30C-295B7B2247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A6A11E-420C-3F2C-6D07-BC5041F94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31BD5A-050B-85B4-9297-B360B7B69F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589BC6-9CEC-9143-49BD-FB45A7367B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BB2147-08E5-6916-255A-3213E4EBA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DF61F2-D417-C638-CB13-C81E7393E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24DF91-E603-2152-3B3E-911603F33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048323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FB2EC-7250-13CF-E332-1969DBCD9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48804F-F320-64B1-16D8-3675FE8CA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881AE6-BE82-F518-18F0-8B18830BD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00BD25-2D51-1548-3DD1-F536279B6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931998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F94792-A43F-F4DF-8EB3-94C991AC4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A463B0-E44D-1464-A401-7CA1DEADD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9F0634-9703-17E5-EA36-6B3D56065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499404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DE8A4-6010-7AC6-CD4D-E3CDD7642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DD1BC-5436-77A5-76BC-64C6C87069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0B8721-89ED-5CB3-EDB6-890F0FFF8A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BB610C-3B5F-5940-E8EF-81A74903D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E73F5-0E62-22DF-6224-D0A56687E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B6E2E3-17DF-84C4-3878-6F1E70A0C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805868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E92E4-22DD-3972-71C5-E02D09A37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C039E5-1B32-1E16-583D-297FDF74D6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587F97-94CE-00BA-EFE6-2D4DF558A4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3AE86-2348-8A65-34AF-471C2D04A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614F6A-1B52-98E1-AAC2-FFCC1BA79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9C6B74-59CC-45AA-9B23-7F1E8D941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796848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C5F43-6A24-5A67-33B7-A163B66F8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CD2D7B-AC55-21EA-1ACA-C9DEED4900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7EA492-E0C8-ABD3-86B9-0D1DBBB52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B44814-8461-BB5E-60CC-CD59868C5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B7E83-275D-4E45-1083-E8BACD90B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846529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CBC505-CCFE-735E-5EE5-83116983F8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F59AB0-6D27-408A-7CD6-A5C9B800E7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3F31B-F40C-0D67-82F1-67EBF8B85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DE548-B737-CE2D-BE1D-2F187F0E3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F318A-4FF1-4CE6-FFE1-EA39FBF58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89028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7BF347-057B-462E-72C0-0CFA004A1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592D5E-A6E6-82DB-FAB9-6332624E0D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4C954-1AAE-AE6A-CB2C-B713F35F97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75F24-3AD0-1A0F-0CD6-A230F45B85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DEE46C-8A18-1ED3-F7C4-CC18A00422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51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78" r:id="rId14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7BF347-057B-462E-72C0-0CFA004A1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592D5E-A6E6-82DB-FAB9-6332624E0D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4C954-1AAE-AE6A-CB2C-B713F35F97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75F24-3AD0-1A0F-0CD6-A230F45B85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DEE46C-8A18-1ED3-F7C4-CC18A00422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D038-E6EF-4445-AE75-758CAA1228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448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FF5188-53A6-F864-EBBD-5EDD84716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2748AC-70EF-2813-11BD-8A8508C9E8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6280F-92FD-0BCF-578A-91864222FF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B416DF-1845-47A1-9D77-96F14DF60468}" type="datetimeFigureOut">
              <a:rPr lang="en-GB" smtClean="0"/>
              <a:t>14/04/2025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8C97A6-B5E4-FC78-36D4-792F3083EF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24FEE5-80BD-4EC8-8FE4-C557EA1B19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D3A8DE-2DF0-4CFC-B041-ADEE8C2AD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918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svg"/><Relationship Id="rId2" Type="http://schemas.microsoft.com/office/2014/relationships/chartEx" Target="../charts/chartEx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3" Type="http://schemas.openxmlformats.org/officeDocument/2006/relationships/image" Target="../media/image33.png"/><Relationship Id="rId21" Type="http://schemas.openxmlformats.org/officeDocument/2006/relationships/image" Target="../media/image51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png"/><Relationship Id="rId25" Type="http://schemas.openxmlformats.org/officeDocument/2006/relationships/image" Target="../media/image55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46.png"/><Relationship Id="rId20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24" Type="http://schemas.openxmlformats.org/officeDocument/2006/relationships/image" Target="../media/image54.png"/><Relationship Id="rId5" Type="http://schemas.openxmlformats.org/officeDocument/2006/relationships/image" Target="../media/image35.jpeg"/><Relationship Id="rId15" Type="http://schemas.openxmlformats.org/officeDocument/2006/relationships/image" Target="../media/image45.png"/><Relationship Id="rId23" Type="http://schemas.openxmlformats.org/officeDocument/2006/relationships/image" Target="../media/image53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4" Type="http://schemas.openxmlformats.org/officeDocument/2006/relationships/image" Target="../media/image34.jpeg"/><Relationship Id="rId9" Type="http://schemas.openxmlformats.org/officeDocument/2006/relationships/image" Target="../media/image39.png"/><Relationship Id="rId14" Type="http://schemas.openxmlformats.org/officeDocument/2006/relationships/image" Target="../media/image44.png"/><Relationship Id="rId22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7.png"/><Relationship Id="rId5" Type="http://schemas.openxmlformats.org/officeDocument/2006/relationships/image" Target="../media/image76.jpeg"/><Relationship Id="rId4" Type="http://schemas.openxmlformats.org/officeDocument/2006/relationships/image" Target="../media/image7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png"/><Relationship Id="rId4" Type="http://schemas.openxmlformats.org/officeDocument/2006/relationships/image" Target="../media/image69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770690-6A7A-9E7D-43AF-0EF65D1AC6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9610" y="0"/>
            <a:ext cx="8574481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4DD6698-6F5A-A284-DF40-5FD0A55EA7F7}"/>
              </a:ext>
            </a:extLst>
          </p:cNvPr>
          <p:cNvSpPr/>
          <p:nvPr/>
        </p:nvSpPr>
        <p:spPr>
          <a:xfrm>
            <a:off x="-77343" y="0"/>
            <a:ext cx="3686953" cy="6858000"/>
          </a:xfrm>
          <a:prstGeom prst="rect">
            <a:avLst/>
          </a:prstGeom>
          <a:solidFill>
            <a:srgbClr val="0028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EBA98B8-64C8-1161-5297-7A2C9111DEF8}"/>
              </a:ext>
            </a:extLst>
          </p:cNvPr>
          <p:cNvSpPr txBox="1"/>
          <p:nvPr/>
        </p:nvSpPr>
        <p:spPr>
          <a:xfrm>
            <a:off x="7909" y="2162175"/>
            <a:ext cx="5287105" cy="2005489"/>
          </a:xfrm>
          <a:prstGeom prst="rect">
            <a:avLst/>
          </a:prstGeom>
          <a:solidFill>
            <a:srgbClr val="002060"/>
          </a:solidFill>
        </p:spPr>
        <p:txBody>
          <a:bodyPr wrap="square" lIns="0" tIns="0" rIns="0" bIns="0" anchor="b">
            <a:noAutofit/>
          </a:bodyPr>
          <a:lstStyle>
            <a:lvl1pPr>
              <a:defRPr sz="2800" b="1" i="0" baseline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" sz="3200" b="0" i="1" u="none" strike="noStrike" dirty="0">
                <a:solidFill>
                  <a:srgbClr val="FFFFFF"/>
                </a:solidFill>
                <a:latin typeface="Calibri"/>
                <a:ea typeface="+mn-ea"/>
                <a:cs typeface="+mn-cs"/>
              </a:rPr>
              <a:t>КОНКУРЕНТОСПОСОБНОЕ</a:t>
            </a:r>
            <a:r>
              <a:rPr lang="ru-RU" sz="3200" b="0" i="1" u="none" strike="noStrike" dirty="0">
                <a:solidFill>
                  <a:srgbClr val="FFFFFF"/>
                </a:solidFill>
                <a:latin typeface="Calibri"/>
                <a:ea typeface="+mn-ea"/>
                <a:cs typeface="+mn-cs"/>
              </a:rPr>
              <a:t> ФИНАНСОВОЕ ПРЕД</a:t>
            </a:r>
            <a:r>
              <a:rPr lang="ru" sz="3200" b="0" i="1" u="none" strike="noStrike" dirty="0">
                <a:solidFill>
                  <a:srgbClr val="FFFFFF"/>
                </a:solidFill>
                <a:latin typeface="Calibri"/>
                <a:ea typeface="+mn-ea"/>
                <a:cs typeface="+mn-cs"/>
              </a:rPr>
              <a:t>ЛОЖЕНИЕ ОТ UKEF ДЛЯ КЫРГЫЗСТАНА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A0AD5B-F5D9-21A0-0BD0-F7E3105B75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9" y="165126"/>
            <a:ext cx="1758224" cy="1570587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5CFA7EE-50F3-FB85-F90B-3FA0C8276CAE}"/>
              </a:ext>
            </a:extLst>
          </p:cNvPr>
          <p:cNvSpPr txBox="1"/>
          <p:nvPr/>
        </p:nvSpPr>
        <p:spPr>
          <a:xfrm>
            <a:off x="289307" y="5476875"/>
            <a:ext cx="3442721" cy="879557"/>
          </a:xfrm>
          <a:prstGeom prst="rect">
            <a:avLst/>
          </a:prstGeom>
        </p:spPr>
        <p:txBody>
          <a:bodyPr vert="horz" lIns="0" tIns="0" rIns="0" bIns="45720" rtlCol="0" anchor="ctr">
            <a:noAutofit/>
          </a:bodyPr>
          <a:lstStyle>
            <a:defPPr>
              <a:defRPr lang="en-US"/>
            </a:defPPr>
            <a:lvl1pPr marL="0" algn="ctr" defTabSz="457200" rtl="0" eaLnBrk="1" latinLnBrk="0" hangingPunct="1">
              <a:spcBef>
                <a:spcPts val="600"/>
              </a:spcBef>
              <a:defRPr sz="125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r>
              <a:rPr lang="ru" sz="1800" b="1" i="0" u="none" strike="noStrike" dirty="0">
                <a:solidFill>
                  <a:srgbClr val="FFFFFF"/>
                </a:solidFill>
                <a:latin typeface="Arial"/>
                <a:cs typeface="Arial"/>
              </a:rPr>
              <a:t>Апрель, 2025г. </a:t>
            </a:r>
          </a:p>
          <a:p>
            <a:pPr algn="l" rtl="0"/>
            <a:r>
              <a:rPr lang="ru" sz="1800" b="1" i="0" u="none" strike="noStrike" dirty="0">
                <a:solidFill>
                  <a:srgbClr val="FFFFFF"/>
                </a:solidFill>
                <a:latin typeface="Arial"/>
                <a:cs typeface="Arial"/>
              </a:rPr>
              <a:t>Предоставление и обслуживание клиентов</a:t>
            </a:r>
            <a:endParaRPr lang="en-US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94038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E48CD96-4B11-9A02-ABE2-C9677E931E29}"/>
              </a:ext>
            </a:extLst>
          </p:cNvPr>
          <p:cNvSpPr txBox="1"/>
          <p:nvPr/>
        </p:nvSpPr>
        <p:spPr>
          <a:xfrm>
            <a:off x="988067" y="74181"/>
            <a:ext cx="10936072" cy="13144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2000" b="1" i="0" u="none" strike="noStrike" dirty="0">
                <a:solidFill>
                  <a:srgbClr val="00285F"/>
                </a:solidFill>
                <a:latin typeface="Arial"/>
                <a:ea typeface="Open Sans Semibold"/>
                <a:cs typeface="Arial"/>
              </a:rPr>
              <a:t>UKEF - это подведомственная правительственная организация, действующая в качестве экспортно-кредитного агентства Великобритании, и оказывающая поддержку бизнес-предприятиям любого масштаба в инвестировании и осуществлении экспорта за рубеж.</a:t>
            </a:r>
            <a:endParaRPr lang="en-GB" sz="2000" b="1" dirty="0">
              <a:solidFill>
                <a:srgbClr val="0028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1B287D-C448-83B5-70C9-3B7E6B04BBF8}"/>
              </a:ext>
            </a:extLst>
          </p:cNvPr>
          <p:cNvSpPr/>
          <p:nvPr/>
        </p:nvSpPr>
        <p:spPr>
          <a:xfrm>
            <a:off x="1077152" y="1437986"/>
            <a:ext cx="4731434" cy="1201826"/>
          </a:xfrm>
          <a:prstGeom prst="rect">
            <a:avLst/>
          </a:prstGeom>
          <a:noFill/>
          <a:ln w="57150">
            <a:solidFill>
              <a:srgbClr val="46C3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109D96-71D2-9283-4486-D54F0F94D4EA}"/>
              </a:ext>
            </a:extLst>
          </p:cNvPr>
          <p:cNvSpPr txBox="1"/>
          <p:nvPr/>
        </p:nvSpPr>
        <p:spPr>
          <a:xfrm>
            <a:off x="1077152" y="1450560"/>
            <a:ext cx="4509751" cy="11892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r>
              <a:rPr lang="ru" sz="1400" b="1" dirty="0">
                <a:solidFill>
                  <a:srgbClr val="00285F"/>
                </a:solidFill>
                <a:latin typeface="Arial"/>
                <a:cs typeface="Arial"/>
              </a:rPr>
              <a:t>Будучи</a:t>
            </a:r>
            <a:r>
              <a:rPr lang="ru" sz="1400" b="1" i="0" u="none" strike="noStrike" dirty="0">
                <a:solidFill>
                  <a:srgbClr val="00285F"/>
                </a:solidFill>
                <a:latin typeface="Arial"/>
                <a:cs typeface="Arial"/>
              </a:rPr>
              <a:t> первым в мире кредитным экспортным агентством (основано в 1919 году), UKEF предлагает привлекательное долгосрочное финансирование в форме страхования, займов и гарантий</a:t>
            </a:r>
            <a:endParaRPr lang="en-US" sz="14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FED8F21C-1D3C-A4B4-BD95-2CE7F8CE888C}"/>
              </a:ext>
            </a:extLst>
          </p:cNvPr>
          <p:cNvSpPr txBox="1"/>
          <p:nvPr/>
        </p:nvSpPr>
        <p:spPr>
          <a:xfrm>
            <a:off x="1077153" y="2790599"/>
            <a:ext cx="4774363" cy="3122828"/>
          </a:xfrm>
          <a:prstGeom prst="rect">
            <a:avLst/>
          </a:prstGeom>
          <a:solidFill>
            <a:srgbClr val="00285F"/>
          </a:solidFill>
        </p:spPr>
        <p:txBody>
          <a:bodyPr vert="horz" wrap="square" lIns="189000" tIns="162000" rIns="189000" bIns="189000" numCol="1" spcCol="180000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buNone/>
            </a:pPr>
            <a:r>
              <a:rPr lang="ru" sz="1400" b="1" i="0" u="none" strike="noStrike">
                <a:solidFill>
                  <a:srgbClr val="FFFFFF"/>
                </a:solidFill>
                <a:latin typeface="Arial"/>
                <a:cs typeface="Arial"/>
              </a:rPr>
              <a:t>В качестве экспортно кредитного агентства мы: </a:t>
            </a:r>
          </a:p>
          <a:p>
            <a:pPr rtl="0"/>
            <a:r>
              <a:rPr lang="ru" sz="1400" b="1" i="0" u="none" strike="noStrike">
                <a:solidFill>
                  <a:srgbClr val="FFFFFF"/>
                </a:solidFill>
                <a:latin typeface="Arial"/>
                <a:cs typeface="Arial"/>
              </a:rPr>
              <a:t>содействуем международной торговле и инвестиционной деятельности посредством нашей финансовой поддержки</a:t>
            </a:r>
          </a:p>
          <a:p>
            <a:pPr rtl="0"/>
            <a:r>
              <a:rPr lang="ru" sz="1400" b="1" i="0" u="none" strike="noStrike">
                <a:solidFill>
                  <a:srgbClr val="FFFFFF"/>
                </a:solidFill>
                <a:latin typeface="Arial"/>
                <a:cs typeface="Arial"/>
              </a:rPr>
              <a:t>обеспечиваем доступ к конкурентоспособному источнику коммерческого долгового финансирования</a:t>
            </a:r>
          </a:p>
          <a:p>
            <a:pPr rtl="0"/>
            <a:r>
              <a:rPr lang="ru" sz="1400" b="1" i="0" u="none" strike="noStrike">
                <a:solidFill>
                  <a:srgbClr val="FFFFFF"/>
                </a:solidFill>
                <a:latin typeface="Arial"/>
                <a:cs typeface="Arial"/>
              </a:rPr>
              <a:t>оказываем поддержку британским экспортёрам и их зарубежным клиентам, чтобы компании Великобритании могли полностью раскрыть свой экспортный потенциал, а иностранные покупатели – реализовать свои проекты</a:t>
            </a:r>
          </a:p>
          <a:p>
            <a:pPr rtl="0"/>
            <a:r>
              <a:rPr lang="ru" sz="1400" b="1" i="0" u="none" strike="noStrike">
                <a:solidFill>
                  <a:srgbClr val="FFFFFF"/>
                </a:solidFill>
                <a:latin typeface="Arial"/>
                <a:cs typeface="Arial"/>
              </a:rPr>
              <a:t>ведем работу с банками и другими финансовыми институтами для организации процесса финансирования и управлению им</a:t>
            </a:r>
          </a:p>
          <a:p>
            <a:endParaRPr lang="en-GB" sz="1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529192-FDBB-9932-0EE4-E8A1DD87BE8B}"/>
              </a:ext>
            </a:extLst>
          </p:cNvPr>
          <p:cNvSpPr/>
          <p:nvPr/>
        </p:nvSpPr>
        <p:spPr>
          <a:xfrm>
            <a:off x="6539941" y="1437986"/>
            <a:ext cx="4613378" cy="4475206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3D4DBE-3C73-B6A7-CE98-DE8ED9D91445}"/>
              </a:ext>
            </a:extLst>
          </p:cNvPr>
          <p:cNvSpPr txBox="1"/>
          <p:nvPr/>
        </p:nvSpPr>
        <p:spPr>
          <a:xfrm>
            <a:off x="1" y="6328055"/>
            <a:ext cx="12191999" cy="523220"/>
          </a:xfrm>
          <a:prstGeom prst="rect">
            <a:avLst/>
          </a:prstGeom>
          <a:solidFill>
            <a:srgbClr val="46C3F1"/>
          </a:solidFill>
        </p:spPr>
        <p:txBody>
          <a:bodyPr wrap="square" lIns="91440" tIns="45720" rIns="91440" bIns="45720" rtlCol="0" anchor="t">
            <a:noAutofit/>
          </a:bodyPr>
          <a:lstStyle/>
          <a:p>
            <a:pPr algn="ctr" rtl="0"/>
            <a:r>
              <a:rPr lang="ru" sz="1400" b="0" i="0" u="none" strike="noStrike" dirty="0">
                <a:solidFill>
                  <a:srgbClr val="FFFFFF"/>
                </a:solidFill>
                <a:latin typeface="Arial"/>
                <a:ea typeface="Calibri"/>
                <a:cs typeface="Arial"/>
              </a:rPr>
              <a:t>Миссия UKEF — способствовать процветанию, гарантируя, успех перспективному экспорту из Великобритании, устраняя любые проблемы в вопросах финансирования или страховки, при этом обеспечивая устойчивость за счет устранения чистых расходов для налогоплательщиков </a:t>
            </a:r>
          </a:p>
        </p:txBody>
      </p:sp>
      <p:pic>
        <p:nvPicPr>
          <p:cNvPr id="20" name="Picture 19" descr="A large white building with columns and people walking in front of it&#10;&#10;Description automatically generated">
            <a:extLst>
              <a:ext uri="{FF2B5EF4-FFF2-40B4-BE49-F238E27FC236}">
                <a16:creationId xmlns:a16="http://schemas.microsoft.com/office/drawing/2014/main" id="{2EF2DAB9-C180-DDBB-95B7-804AB1A3C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0786" y="1450560"/>
            <a:ext cx="4596145" cy="445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15495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A0D94F8-55C6-1F22-7E77-8BE10C9B2A5A}"/>
              </a:ext>
            </a:extLst>
          </p:cNvPr>
          <p:cNvSpPr txBox="1"/>
          <p:nvPr/>
        </p:nvSpPr>
        <p:spPr>
          <a:xfrm flipH="1">
            <a:off x="8587923" y="1182675"/>
            <a:ext cx="2151686" cy="3385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800" b="1" i="0" u="none" strike="noStrike">
                <a:latin typeface="Arial"/>
                <a:cs typeface="Arial"/>
              </a:rPr>
              <a:t>Разбивка суммы риска по секторам (за вычетом перестрахования)*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062465-E1EE-DF24-631A-042062807ECD}"/>
              </a:ext>
            </a:extLst>
          </p:cNvPr>
          <p:cNvSpPr txBox="1"/>
          <p:nvPr/>
        </p:nvSpPr>
        <p:spPr>
          <a:xfrm>
            <a:off x="976962" y="342900"/>
            <a:ext cx="11235410" cy="61721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2000" b="1" i="0" u="none" strike="noStrike" dirty="0">
                <a:solidFill>
                  <a:srgbClr val="00285F"/>
                </a:solidFill>
                <a:latin typeface="Arial"/>
                <a:ea typeface="Open Sans Semibold"/>
                <a:cs typeface="Arial"/>
              </a:rPr>
              <a:t>Финансирование</a:t>
            </a:r>
            <a:r>
              <a:rPr lang="ru" sz="2000" b="1" i="0" u="none" strike="noStrike" dirty="0">
                <a:solidFill>
                  <a:srgbClr val="00285F"/>
                </a:solidFill>
                <a:latin typeface="Arial"/>
                <a:cs typeface="Arial"/>
              </a:rPr>
              <a:t> от UKEF – поддержка мировой торговли, позитивное влияние как на рынок Великобритании, так и рынки международного уровня.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E41378-E564-5430-B17D-EF0BB1CEE17D}"/>
              </a:ext>
            </a:extLst>
          </p:cNvPr>
          <p:cNvSpPr txBox="1"/>
          <p:nvPr/>
        </p:nvSpPr>
        <p:spPr>
          <a:xfrm>
            <a:off x="7712206" y="6433891"/>
            <a:ext cx="4267200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noAutofit/>
          </a:bodyPr>
          <a:lstStyle/>
          <a:p>
            <a:pPr rtl="0"/>
            <a:r>
              <a:rPr lang="ru" sz="800" b="0" i="1" u="none" strike="noStrike">
                <a:latin typeface="Arial"/>
                <a:cs typeface="Arial"/>
              </a:rPr>
              <a:t>* Годовой отчет и бухгалтерская отчетность UKEF за 2023-2024 годы</a:t>
            </a:r>
            <a:endParaRPr lang="en-GB" sz="800" i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E991756-366D-BC03-2FC3-432C43C328EC}"/>
              </a:ext>
            </a:extLst>
          </p:cNvPr>
          <p:cNvSpPr txBox="1"/>
          <p:nvPr/>
        </p:nvSpPr>
        <p:spPr>
          <a:xfrm flipH="1">
            <a:off x="8540712" y="3731173"/>
            <a:ext cx="2151686" cy="3385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800" b="1" i="0" u="none" strike="noStrike">
                <a:latin typeface="Arial"/>
                <a:cs typeface="Arial"/>
              </a:rPr>
              <a:t>Разбивка суммы риска по регионам, за исключением Великобритании (за вычетом перестрахования)*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27B5DF-D319-8883-8AB2-1435FFC7200B}"/>
              </a:ext>
            </a:extLst>
          </p:cNvPr>
          <p:cNvSpPr txBox="1"/>
          <p:nvPr/>
        </p:nvSpPr>
        <p:spPr>
          <a:xfrm>
            <a:off x="438039" y="1282589"/>
            <a:ext cx="5334000" cy="307777"/>
          </a:xfrm>
          <a:prstGeom prst="rect">
            <a:avLst/>
          </a:prstGeom>
          <a:solidFill>
            <a:srgbClr val="46C3F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ru" sz="1400" b="1" i="0" u="none" strike="noStrike">
                <a:solidFill>
                  <a:srgbClr val="00285F"/>
                </a:solidFill>
                <a:latin typeface="Arial"/>
                <a:cs typeface="Arial"/>
              </a:rPr>
              <a:t>ГЛОБАЛЬНОЕ ВЛИЯНИЕ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AEA11697-3116-B930-17FB-1406EEF9944C}"/>
              </a:ext>
            </a:extLst>
          </p:cNvPr>
          <p:cNvSpPr txBox="1"/>
          <p:nvPr/>
        </p:nvSpPr>
        <p:spPr>
          <a:xfrm>
            <a:off x="438039" y="1608526"/>
            <a:ext cx="5334000" cy="2122647"/>
          </a:xfrm>
          <a:prstGeom prst="rect">
            <a:avLst/>
          </a:prstGeom>
          <a:solidFill>
            <a:srgbClr val="00285F"/>
          </a:solidFill>
        </p:spPr>
        <p:txBody>
          <a:bodyPr vert="horz" wrap="square" lIns="189000" tIns="162000" rIns="189000" bIns="189000" numCol="1" spcCol="180000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en-GB" altLang="en-US" sz="1800">
              <a:solidFill>
                <a:prstClr val="white"/>
              </a:solidFill>
              <a:latin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AA0ED42-8960-51B1-45CE-014B422D7996}"/>
              </a:ext>
            </a:extLst>
          </p:cNvPr>
          <p:cNvSpPr txBox="1"/>
          <p:nvPr/>
        </p:nvSpPr>
        <p:spPr>
          <a:xfrm>
            <a:off x="1659488" y="1700038"/>
            <a:ext cx="3873765" cy="4078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8,8 млрд фунтов стерлингов на поддержку экспортных контрактов за 23/24 финансовый год</a:t>
            </a:r>
            <a:endParaRPr kumimoji="0" lang="en-GB" sz="1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794FCA6-5F4B-F052-37E6-248D6461072D}"/>
              </a:ext>
            </a:extLst>
          </p:cNvPr>
          <p:cNvSpPr txBox="1"/>
          <p:nvPr/>
        </p:nvSpPr>
        <p:spPr>
          <a:xfrm>
            <a:off x="1650177" y="2375592"/>
            <a:ext cx="3197392" cy="52096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" sz="1600" b="0" i="0" u="none" strike="noStrike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 </a:t>
            </a:r>
            <a:r>
              <a:rPr lang="ru" sz="1400" b="0" i="0" u="none" strike="noStrike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глобальный финансовый потенциал в размере 60 млрд фунтов стерлингов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7BA6CE0-1BDB-25B2-818D-B2F7A7BC2C41}"/>
              </a:ext>
            </a:extLst>
          </p:cNvPr>
          <p:cNvSpPr txBox="1"/>
          <p:nvPr/>
        </p:nvSpPr>
        <p:spPr>
          <a:xfrm>
            <a:off x="1629949" y="3116070"/>
            <a:ext cx="3389877" cy="4541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noAutofit/>
          </a:bodyPr>
          <a:lstStyle/>
          <a:p>
            <a:pPr rtl="0"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текущий портфель - 52 млрд фунтов стерлингов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1AF91-CEA7-D531-CD7C-3DFBE6081361}"/>
              </a:ext>
            </a:extLst>
          </p:cNvPr>
          <p:cNvSpPr txBox="1"/>
          <p:nvPr/>
        </p:nvSpPr>
        <p:spPr>
          <a:xfrm>
            <a:off x="438039" y="3871369"/>
            <a:ext cx="5334000" cy="307777"/>
          </a:xfrm>
          <a:prstGeom prst="rect">
            <a:avLst/>
          </a:prstGeom>
          <a:solidFill>
            <a:srgbClr val="46C3F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ru" sz="1400" b="1" i="0" u="none" strike="noStrike">
                <a:solidFill>
                  <a:srgbClr val="00285F"/>
                </a:solidFill>
                <a:latin typeface="Arial"/>
                <a:cs typeface="Arial"/>
              </a:rPr>
              <a:t>ФИНАНСОВОЕ ПРЕДЛОЖЕНИЕ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3280B942-48D8-7164-0473-EA3E30ED7DA7}"/>
              </a:ext>
            </a:extLst>
          </p:cNvPr>
          <p:cNvSpPr txBox="1"/>
          <p:nvPr/>
        </p:nvSpPr>
        <p:spPr>
          <a:xfrm>
            <a:off x="438039" y="4171822"/>
            <a:ext cx="5334000" cy="2335509"/>
          </a:xfrm>
          <a:prstGeom prst="rect">
            <a:avLst/>
          </a:prstGeom>
          <a:solidFill>
            <a:srgbClr val="00285F"/>
          </a:solidFill>
        </p:spPr>
        <p:txBody>
          <a:bodyPr vert="horz" wrap="square" lIns="189000" tIns="162000" rIns="189000" bIns="189000" numCol="1" spcCol="180000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9E15EF-E0BC-F72B-A846-8A0588DB402D}"/>
              </a:ext>
            </a:extLst>
          </p:cNvPr>
          <p:cNvSpPr txBox="1"/>
          <p:nvPr/>
        </p:nvSpPr>
        <p:spPr>
          <a:xfrm>
            <a:off x="557684" y="4205090"/>
            <a:ext cx="5007006" cy="53778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100% гарантия по предоставленным кредитам (до 85% или 95% от суммы экспортного контракта)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046D48-07A0-DD95-B110-A6CD10B0D873}"/>
              </a:ext>
            </a:extLst>
          </p:cNvPr>
          <p:cNvSpPr txBox="1"/>
          <p:nvPr/>
        </p:nvSpPr>
        <p:spPr>
          <a:xfrm>
            <a:off x="567769" y="4672322"/>
            <a:ext cx="5007006" cy="53778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Долгосрочные сроки погашения: </a:t>
            </a: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15 лет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для большинства секторов и </a:t>
            </a: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22 года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для проектов в области возобновляемых источников энергии и экологически чистого роста (плюс период строительства)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7D4859-BA51-DC33-DF4D-02DA672D82F6}"/>
              </a:ext>
            </a:extLst>
          </p:cNvPr>
          <p:cNvSpPr txBox="1"/>
          <p:nvPr/>
        </p:nvSpPr>
        <p:spPr>
          <a:xfrm>
            <a:off x="555246" y="5445145"/>
            <a:ext cx="5007006" cy="3294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Конкурентное ценообразование и диверсификация финансирования</a:t>
            </a:r>
            <a:endParaRPr kumimoji="0" lang="en-GB" sz="1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518BDFE-A1E9-D244-C153-32A224DCA516}"/>
              </a:ext>
            </a:extLst>
          </p:cNvPr>
          <p:cNvSpPr txBox="1"/>
          <p:nvPr/>
        </p:nvSpPr>
        <p:spPr>
          <a:xfrm>
            <a:off x="556094" y="5902253"/>
            <a:ext cx="5007006" cy="34428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ru" sz="1200" b="0" i="0" u="none" strike="noStrike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Надежный и долгосрочный источник финансирования, обеспечиваемый правительством Великобритании</a:t>
            </a:r>
            <a:endParaRPr kumimoji="0" lang="en-GB" sz="1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997ABAFF-FCC0-9230-E91F-E13FACE8B2D1}"/>
              </a:ext>
            </a:extLst>
          </p:cNvPr>
          <p:cNvSpPr/>
          <p:nvPr/>
        </p:nvSpPr>
        <p:spPr>
          <a:xfrm rot="5400000">
            <a:off x="4027853" y="3312609"/>
            <a:ext cx="5224743" cy="1175681"/>
          </a:xfrm>
          <a:prstGeom prst="triangle">
            <a:avLst/>
          </a:prstGeom>
          <a:gradFill flip="none" rotWithShape="1">
            <a:gsLst>
              <a:gs pos="0">
                <a:srgbClr val="46C3F1">
                  <a:tint val="66000"/>
                  <a:satMod val="160000"/>
                </a:srgbClr>
              </a:gs>
              <a:gs pos="50000">
                <a:srgbClr val="46C3F1">
                  <a:tint val="44500"/>
                  <a:satMod val="160000"/>
                </a:srgbClr>
              </a:gs>
              <a:gs pos="100000">
                <a:srgbClr val="46C3F1">
                  <a:tint val="23500"/>
                  <a:satMod val="160000"/>
                </a:srgb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3" name="Chart 2">
                <a:extLst>
                  <a:ext uri="{FF2B5EF4-FFF2-40B4-BE49-F238E27FC236}">
                    <a16:creationId xmlns:a16="http://schemas.microsoft.com/office/drawing/2014/main" id="{16DC90E5-7300-467E-AACB-07FF75A8A2C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668087120"/>
                  </p:ext>
                </p:extLst>
              </p:nvPr>
            </p:nvGraphicFramePr>
            <p:xfrm>
              <a:off x="7523993" y="4171822"/>
              <a:ext cx="3652007" cy="207657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3" name="Chart 2">
                <a:extLst>
                  <a:ext uri="{FF2B5EF4-FFF2-40B4-BE49-F238E27FC236}">
                    <a16:creationId xmlns:a16="http://schemas.microsoft.com/office/drawing/2014/main" id="{16DC90E5-7300-467E-AACB-07FF75A8A2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523993" y="4171822"/>
                <a:ext cx="3652007" cy="2076578"/>
              </a:xfrm>
              <a:prstGeom prst="rect">
                <a:avLst/>
              </a:prstGeom>
            </p:spPr>
          </p:pic>
        </mc:Fallback>
      </mc:AlternateContent>
      <p:grpSp>
        <p:nvGrpSpPr>
          <p:cNvPr id="21" name="Group 20">
            <a:extLst>
              <a:ext uri="{FF2B5EF4-FFF2-40B4-BE49-F238E27FC236}">
                <a16:creationId xmlns:a16="http://schemas.microsoft.com/office/drawing/2014/main" id="{3BF29398-7F7C-EAF0-3E07-91EFEC847D5C}"/>
              </a:ext>
            </a:extLst>
          </p:cNvPr>
          <p:cNvGrpSpPr/>
          <p:nvPr/>
        </p:nvGrpSpPr>
        <p:grpSpPr>
          <a:xfrm>
            <a:off x="1072180" y="1914929"/>
            <a:ext cx="538688" cy="520962"/>
            <a:chOff x="508460" y="1843191"/>
            <a:chExt cx="538688" cy="520962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F298AB3-6829-E9FE-ECE9-3584A0D1AB58}"/>
                </a:ext>
              </a:extLst>
            </p:cNvPr>
            <p:cNvSpPr/>
            <p:nvPr/>
          </p:nvSpPr>
          <p:spPr>
            <a:xfrm>
              <a:off x="508460" y="1843191"/>
              <a:ext cx="538688" cy="52096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GB"/>
            </a:p>
          </p:txBody>
        </p:sp>
        <p:pic>
          <p:nvPicPr>
            <p:cNvPr id="18" name="Graphic 17" descr="Bar graph with upward trend with solid fill">
              <a:extLst>
                <a:ext uri="{FF2B5EF4-FFF2-40B4-BE49-F238E27FC236}">
                  <a16:creationId xmlns:a16="http://schemas.microsoft.com/office/drawing/2014/main" id="{907B52D4-07DB-DDB2-F151-36D885D6E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84956" y="1918358"/>
              <a:ext cx="385496" cy="385496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26C8BAA-74BF-5DDA-B7B4-2CE597BED162}"/>
              </a:ext>
            </a:extLst>
          </p:cNvPr>
          <p:cNvGrpSpPr/>
          <p:nvPr/>
        </p:nvGrpSpPr>
        <p:grpSpPr>
          <a:xfrm>
            <a:off x="1083601" y="2496771"/>
            <a:ext cx="538688" cy="520962"/>
            <a:chOff x="491476" y="2595279"/>
            <a:chExt cx="538688" cy="520962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964D39D-01EE-06CE-9225-151EB5F4D85B}"/>
                </a:ext>
              </a:extLst>
            </p:cNvPr>
            <p:cNvSpPr/>
            <p:nvPr/>
          </p:nvSpPr>
          <p:spPr>
            <a:xfrm>
              <a:off x="491476" y="2595279"/>
              <a:ext cx="538688" cy="52096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GB"/>
            </a:p>
          </p:txBody>
        </p:sp>
        <p:pic>
          <p:nvPicPr>
            <p:cNvPr id="30" name="Graphic 29" descr="Handshake with solid fill">
              <a:extLst>
                <a:ext uri="{FF2B5EF4-FFF2-40B4-BE49-F238E27FC236}">
                  <a16:creationId xmlns:a16="http://schemas.microsoft.com/office/drawing/2014/main" id="{D8F6B916-C79B-932D-9C6B-D0892B64B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50382" y="2643669"/>
              <a:ext cx="448764" cy="448764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6BBC020-1EEB-1062-0693-75FA15CA2D98}"/>
              </a:ext>
            </a:extLst>
          </p:cNvPr>
          <p:cNvGrpSpPr/>
          <p:nvPr/>
        </p:nvGrpSpPr>
        <p:grpSpPr>
          <a:xfrm>
            <a:off x="1079286" y="3082645"/>
            <a:ext cx="538688" cy="520962"/>
            <a:chOff x="556997" y="3073007"/>
            <a:chExt cx="538688" cy="520962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09ADA48-3E47-EE80-A39B-DE4B923A70DB}"/>
                </a:ext>
              </a:extLst>
            </p:cNvPr>
            <p:cNvSpPr/>
            <p:nvPr/>
          </p:nvSpPr>
          <p:spPr>
            <a:xfrm>
              <a:off x="556997" y="3073007"/>
              <a:ext cx="538688" cy="52096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GB"/>
            </a:p>
          </p:txBody>
        </p: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918E6317-5B9B-9DFF-772F-016D351B97EE}"/>
                </a:ext>
              </a:extLst>
            </p:cNvPr>
            <p:cNvGrpSpPr/>
            <p:nvPr/>
          </p:nvGrpSpPr>
          <p:grpSpPr>
            <a:xfrm>
              <a:off x="688155" y="3149081"/>
              <a:ext cx="316972" cy="368825"/>
              <a:chOff x="7650163" y="3033713"/>
              <a:chExt cx="714375" cy="600075"/>
            </a:xfrm>
            <a:solidFill>
              <a:srgbClr val="46C3F1"/>
            </a:solidFill>
          </p:grpSpPr>
          <p:sp>
            <p:nvSpPr>
              <p:cNvPr id="55" name="Freeform 57">
                <a:extLst>
                  <a:ext uri="{FF2B5EF4-FFF2-40B4-BE49-F238E27FC236}">
                    <a16:creationId xmlns:a16="http://schemas.microsoft.com/office/drawing/2014/main" id="{260E5083-3908-9657-E2BF-3DE7C20BE01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59700" y="3436938"/>
                <a:ext cx="66675" cy="69850"/>
              </a:xfrm>
              <a:custGeom>
                <a:avLst/>
                <a:gdLst>
                  <a:gd name="T0" fmla="*/ 10 w 20"/>
                  <a:gd name="T1" fmla="*/ 21 h 21"/>
                  <a:gd name="T2" fmla="*/ 20 w 20"/>
                  <a:gd name="T3" fmla="*/ 11 h 21"/>
                  <a:gd name="T4" fmla="*/ 10 w 20"/>
                  <a:gd name="T5" fmla="*/ 0 h 21"/>
                  <a:gd name="T6" fmla="*/ 0 w 20"/>
                  <a:gd name="T7" fmla="*/ 11 h 21"/>
                  <a:gd name="T8" fmla="*/ 3 w 20"/>
                  <a:gd name="T9" fmla="*/ 18 h 21"/>
                  <a:gd name="T10" fmla="*/ 10 w 20"/>
                  <a:gd name="T11" fmla="*/ 21 h 21"/>
                  <a:gd name="T12" fmla="*/ 10 w 20"/>
                  <a:gd name="T13" fmla="*/ 5 h 21"/>
                  <a:gd name="T14" fmla="*/ 16 w 20"/>
                  <a:gd name="T15" fmla="*/ 11 h 21"/>
                  <a:gd name="T16" fmla="*/ 10 w 20"/>
                  <a:gd name="T17" fmla="*/ 16 h 21"/>
                  <a:gd name="T18" fmla="*/ 4 w 20"/>
                  <a:gd name="T19" fmla="*/ 11 h 21"/>
                  <a:gd name="T20" fmla="*/ 10 w 20"/>
                  <a:gd name="T21" fmla="*/ 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21">
                    <a:moveTo>
                      <a:pt x="10" y="21"/>
                    </a:moveTo>
                    <a:cubicBezTo>
                      <a:pt x="16" y="21"/>
                      <a:pt x="20" y="16"/>
                      <a:pt x="20" y="11"/>
                    </a:cubicBezTo>
                    <a:cubicBezTo>
                      <a:pt x="20" y="5"/>
                      <a:pt x="16" y="0"/>
                      <a:pt x="10" y="0"/>
                    </a:cubicBezTo>
                    <a:cubicBezTo>
                      <a:pt x="4" y="0"/>
                      <a:pt x="0" y="5"/>
                      <a:pt x="0" y="11"/>
                    </a:cubicBezTo>
                    <a:cubicBezTo>
                      <a:pt x="0" y="13"/>
                      <a:pt x="1" y="16"/>
                      <a:pt x="3" y="18"/>
                    </a:cubicBezTo>
                    <a:cubicBezTo>
                      <a:pt x="5" y="20"/>
                      <a:pt x="7" y="21"/>
                      <a:pt x="10" y="21"/>
                    </a:cubicBezTo>
                    <a:close/>
                    <a:moveTo>
                      <a:pt x="10" y="5"/>
                    </a:moveTo>
                    <a:cubicBezTo>
                      <a:pt x="13" y="5"/>
                      <a:pt x="16" y="7"/>
                      <a:pt x="16" y="11"/>
                    </a:cubicBezTo>
                    <a:cubicBezTo>
                      <a:pt x="16" y="14"/>
                      <a:pt x="13" y="16"/>
                      <a:pt x="10" y="16"/>
                    </a:cubicBezTo>
                    <a:cubicBezTo>
                      <a:pt x="7" y="16"/>
                      <a:pt x="4" y="14"/>
                      <a:pt x="4" y="11"/>
                    </a:cubicBezTo>
                    <a:cubicBezTo>
                      <a:pt x="4" y="7"/>
                      <a:pt x="7" y="5"/>
                      <a:pt x="10" y="5"/>
                    </a:cubicBezTo>
                    <a:close/>
                  </a:path>
                </a:pathLst>
              </a:custGeom>
              <a:grpFill/>
              <a:ln w="19050">
                <a:solidFill>
                  <a:srgbClr val="46C3F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56" name="Freeform 58">
                <a:extLst>
                  <a:ext uri="{FF2B5EF4-FFF2-40B4-BE49-F238E27FC236}">
                    <a16:creationId xmlns:a16="http://schemas.microsoft.com/office/drawing/2014/main" id="{4B5261A2-FB72-DD56-695C-72D87176736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05738" y="3033713"/>
                <a:ext cx="431800" cy="254000"/>
              </a:xfrm>
              <a:custGeom>
                <a:avLst/>
                <a:gdLst>
                  <a:gd name="T0" fmla="*/ 1 w 130"/>
                  <a:gd name="T1" fmla="*/ 66 h 76"/>
                  <a:gd name="T2" fmla="*/ 1 w 130"/>
                  <a:gd name="T3" fmla="*/ 66 h 76"/>
                  <a:gd name="T4" fmla="*/ 65 w 130"/>
                  <a:gd name="T5" fmla="*/ 76 h 76"/>
                  <a:gd name="T6" fmla="*/ 128 w 130"/>
                  <a:gd name="T7" fmla="*/ 66 h 76"/>
                  <a:gd name="T8" fmla="*/ 130 w 130"/>
                  <a:gd name="T9" fmla="*/ 64 h 76"/>
                  <a:gd name="T10" fmla="*/ 130 w 130"/>
                  <a:gd name="T11" fmla="*/ 3 h 76"/>
                  <a:gd name="T12" fmla="*/ 129 w 130"/>
                  <a:gd name="T13" fmla="*/ 1 h 76"/>
                  <a:gd name="T14" fmla="*/ 127 w 130"/>
                  <a:gd name="T15" fmla="*/ 1 h 76"/>
                  <a:gd name="T16" fmla="*/ 3 w 130"/>
                  <a:gd name="T17" fmla="*/ 1 h 76"/>
                  <a:gd name="T18" fmla="*/ 1 w 130"/>
                  <a:gd name="T19" fmla="*/ 1 h 76"/>
                  <a:gd name="T20" fmla="*/ 0 w 130"/>
                  <a:gd name="T21" fmla="*/ 3 h 76"/>
                  <a:gd name="T22" fmla="*/ 0 w 130"/>
                  <a:gd name="T23" fmla="*/ 64 h 76"/>
                  <a:gd name="T24" fmla="*/ 1 w 130"/>
                  <a:gd name="T25" fmla="*/ 66 h 76"/>
                  <a:gd name="T26" fmla="*/ 4 w 130"/>
                  <a:gd name="T27" fmla="*/ 6 h 76"/>
                  <a:gd name="T28" fmla="*/ 5 w 130"/>
                  <a:gd name="T29" fmla="*/ 6 h 76"/>
                  <a:gd name="T30" fmla="*/ 125 w 130"/>
                  <a:gd name="T31" fmla="*/ 6 h 76"/>
                  <a:gd name="T32" fmla="*/ 125 w 130"/>
                  <a:gd name="T33" fmla="*/ 6 h 76"/>
                  <a:gd name="T34" fmla="*/ 125 w 130"/>
                  <a:gd name="T35" fmla="*/ 62 h 76"/>
                  <a:gd name="T36" fmla="*/ 125 w 130"/>
                  <a:gd name="T37" fmla="*/ 62 h 76"/>
                  <a:gd name="T38" fmla="*/ 65 w 130"/>
                  <a:gd name="T39" fmla="*/ 71 h 76"/>
                  <a:gd name="T40" fmla="*/ 5 w 130"/>
                  <a:gd name="T41" fmla="*/ 62 h 76"/>
                  <a:gd name="T42" fmla="*/ 4 w 130"/>
                  <a:gd name="T43" fmla="*/ 62 h 76"/>
                  <a:gd name="T44" fmla="*/ 4 w 130"/>
                  <a:gd name="T45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0" h="76">
                    <a:moveTo>
                      <a:pt x="1" y="66"/>
                    </a:moveTo>
                    <a:cubicBezTo>
                      <a:pt x="1" y="66"/>
                      <a:pt x="1" y="66"/>
                      <a:pt x="1" y="66"/>
                    </a:cubicBezTo>
                    <a:cubicBezTo>
                      <a:pt x="22" y="72"/>
                      <a:pt x="43" y="76"/>
                      <a:pt x="65" y="76"/>
                    </a:cubicBezTo>
                    <a:cubicBezTo>
                      <a:pt x="86" y="76"/>
                      <a:pt x="108" y="72"/>
                      <a:pt x="128" y="66"/>
                    </a:cubicBezTo>
                    <a:cubicBezTo>
                      <a:pt x="129" y="66"/>
                      <a:pt x="130" y="65"/>
                      <a:pt x="130" y="64"/>
                    </a:cubicBezTo>
                    <a:cubicBezTo>
                      <a:pt x="130" y="3"/>
                      <a:pt x="130" y="3"/>
                      <a:pt x="130" y="3"/>
                    </a:cubicBezTo>
                    <a:cubicBezTo>
                      <a:pt x="130" y="2"/>
                      <a:pt x="130" y="1"/>
                      <a:pt x="129" y="1"/>
                    </a:cubicBezTo>
                    <a:cubicBezTo>
                      <a:pt x="128" y="0"/>
                      <a:pt x="128" y="0"/>
                      <a:pt x="127" y="1"/>
                    </a:cubicBezTo>
                    <a:cubicBezTo>
                      <a:pt x="86" y="13"/>
                      <a:pt x="43" y="13"/>
                      <a:pt x="3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5"/>
                      <a:pt x="1" y="66"/>
                      <a:pt x="1" y="66"/>
                    </a:cubicBezTo>
                    <a:close/>
                    <a:moveTo>
                      <a:pt x="4" y="6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44" y="18"/>
                      <a:pt x="86" y="18"/>
                      <a:pt x="125" y="6"/>
                    </a:cubicBezTo>
                    <a:cubicBezTo>
                      <a:pt x="125" y="6"/>
                      <a:pt x="125" y="6"/>
                      <a:pt x="125" y="6"/>
                    </a:cubicBezTo>
                    <a:cubicBezTo>
                      <a:pt x="125" y="62"/>
                      <a:pt x="125" y="62"/>
                      <a:pt x="125" y="62"/>
                    </a:cubicBezTo>
                    <a:cubicBezTo>
                      <a:pt x="125" y="62"/>
                      <a:pt x="125" y="62"/>
                      <a:pt x="125" y="62"/>
                    </a:cubicBezTo>
                    <a:cubicBezTo>
                      <a:pt x="105" y="68"/>
                      <a:pt x="85" y="71"/>
                      <a:pt x="65" y="71"/>
                    </a:cubicBezTo>
                    <a:cubicBezTo>
                      <a:pt x="45" y="71"/>
                      <a:pt x="24" y="68"/>
                      <a:pt x="5" y="62"/>
                    </a:cubicBezTo>
                    <a:cubicBezTo>
                      <a:pt x="4" y="62"/>
                      <a:pt x="4" y="62"/>
                      <a:pt x="4" y="62"/>
                    </a:cubicBezTo>
                    <a:lnTo>
                      <a:pt x="4" y="6"/>
                    </a:lnTo>
                    <a:close/>
                  </a:path>
                </a:pathLst>
              </a:custGeom>
              <a:grpFill/>
              <a:ln w="19050">
                <a:solidFill>
                  <a:srgbClr val="46C3F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58" name="Freeform 60">
                <a:extLst>
                  <a:ext uri="{FF2B5EF4-FFF2-40B4-BE49-F238E27FC236}">
                    <a16:creationId xmlns:a16="http://schemas.microsoft.com/office/drawing/2014/main" id="{0078F321-376C-B38A-9B97-89C0168EEFC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58138" y="3117851"/>
                <a:ext cx="123825" cy="119063"/>
              </a:xfrm>
              <a:custGeom>
                <a:avLst/>
                <a:gdLst>
                  <a:gd name="T0" fmla="*/ 19 w 37"/>
                  <a:gd name="T1" fmla="*/ 36 h 36"/>
                  <a:gd name="T2" fmla="*/ 32 w 37"/>
                  <a:gd name="T3" fmla="*/ 31 h 36"/>
                  <a:gd name="T4" fmla="*/ 37 w 37"/>
                  <a:gd name="T5" fmla="*/ 17 h 36"/>
                  <a:gd name="T6" fmla="*/ 19 w 37"/>
                  <a:gd name="T7" fmla="*/ 0 h 36"/>
                  <a:gd name="T8" fmla="*/ 0 w 37"/>
                  <a:gd name="T9" fmla="*/ 17 h 36"/>
                  <a:gd name="T10" fmla="*/ 6 w 37"/>
                  <a:gd name="T11" fmla="*/ 31 h 36"/>
                  <a:gd name="T12" fmla="*/ 19 w 37"/>
                  <a:gd name="T13" fmla="*/ 36 h 36"/>
                  <a:gd name="T14" fmla="*/ 19 w 37"/>
                  <a:gd name="T15" fmla="*/ 4 h 36"/>
                  <a:gd name="T16" fmla="*/ 33 w 37"/>
                  <a:gd name="T17" fmla="*/ 17 h 36"/>
                  <a:gd name="T18" fmla="*/ 29 w 37"/>
                  <a:gd name="T19" fmla="*/ 28 h 36"/>
                  <a:gd name="T20" fmla="*/ 19 w 37"/>
                  <a:gd name="T21" fmla="*/ 32 h 36"/>
                  <a:gd name="T22" fmla="*/ 9 w 37"/>
                  <a:gd name="T23" fmla="*/ 27 h 36"/>
                  <a:gd name="T24" fmla="*/ 5 w 37"/>
                  <a:gd name="T25" fmla="*/ 17 h 36"/>
                  <a:gd name="T26" fmla="*/ 19 w 37"/>
                  <a:gd name="T27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36">
                    <a:moveTo>
                      <a:pt x="19" y="36"/>
                    </a:moveTo>
                    <a:cubicBezTo>
                      <a:pt x="24" y="36"/>
                      <a:pt x="28" y="34"/>
                      <a:pt x="32" y="31"/>
                    </a:cubicBezTo>
                    <a:cubicBezTo>
                      <a:pt x="35" y="27"/>
                      <a:pt x="37" y="22"/>
                      <a:pt x="37" y="17"/>
                    </a:cubicBezTo>
                    <a:cubicBezTo>
                      <a:pt x="37" y="7"/>
                      <a:pt x="29" y="0"/>
                      <a:pt x="19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22"/>
                      <a:pt x="2" y="27"/>
                      <a:pt x="6" y="31"/>
                    </a:cubicBezTo>
                    <a:cubicBezTo>
                      <a:pt x="9" y="34"/>
                      <a:pt x="14" y="36"/>
                      <a:pt x="19" y="36"/>
                    </a:cubicBezTo>
                    <a:close/>
                    <a:moveTo>
                      <a:pt x="19" y="4"/>
                    </a:moveTo>
                    <a:cubicBezTo>
                      <a:pt x="27" y="4"/>
                      <a:pt x="33" y="10"/>
                      <a:pt x="33" y="17"/>
                    </a:cubicBezTo>
                    <a:cubicBezTo>
                      <a:pt x="33" y="21"/>
                      <a:pt x="31" y="25"/>
                      <a:pt x="29" y="28"/>
                    </a:cubicBezTo>
                    <a:cubicBezTo>
                      <a:pt x="26" y="30"/>
                      <a:pt x="22" y="32"/>
                      <a:pt x="19" y="32"/>
                    </a:cubicBezTo>
                    <a:cubicBezTo>
                      <a:pt x="15" y="32"/>
                      <a:pt x="12" y="30"/>
                      <a:pt x="9" y="27"/>
                    </a:cubicBezTo>
                    <a:cubicBezTo>
                      <a:pt x="6" y="25"/>
                      <a:pt x="5" y="21"/>
                      <a:pt x="5" y="17"/>
                    </a:cubicBezTo>
                    <a:cubicBezTo>
                      <a:pt x="5" y="10"/>
                      <a:pt x="11" y="4"/>
                      <a:pt x="19" y="4"/>
                    </a:cubicBezTo>
                    <a:close/>
                  </a:path>
                </a:pathLst>
              </a:custGeom>
              <a:grpFill/>
              <a:ln w="19050">
                <a:solidFill>
                  <a:srgbClr val="46C3F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54" name="Freeform 56">
                <a:extLst>
                  <a:ext uri="{FF2B5EF4-FFF2-40B4-BE49-F238E27FC236}">
                    <a16:creationId xmlns:a16="http://schemas.microsoft.com/office/drawing/2014/main" id="{14E2F043-2782-29F0-B8D4-E4FF0658DB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650163" y="3354388"/>
                <a:ext cx="714375" cy="279400"/>
              </a:xfrm>
              <a:custGeom>
                <a:avLst/>
                <a:gdLst>
                  <a:gd name="T0" fmla="*/ 210 w 215"/>
                  <a:gd name="T1" fmla="*/ 25 h 84"/>
                  <a:gd name="T2" fmla="*/ 193 w 215"/>
                  <a:gd name="T3" fmla="*/ 26 h 84"/>
                  <a:gd name="T4" fmla="*/ 190 w 215"/>
                  <a:gd name="T5" fmla="*/ 18 h 84"/>
                  <a:gd name="T6" fmla="*/ 123 w 215"/>
                  <a:gd name="T7" fmla="*/ 37 h 84"/>
                  <a:gd name="T8" fmla="*/ 140 w 215"/>
                  <a:gd name="T9" fmla="*/ 14 h 84"/>
                  <a:gd name="T10" fmla="*/ 121 w 215"/>
                  <a:gd name="T11" fmla="*/ 3 h 84"/>
                  <a:gd name="T12" fmla="*/ 87 w 215"/>
                  <a:gd name="T13" fmla="*/ 23 h 84"/>
                  <a:gd name="T14" fmla="*/ 64 w 215"/>
                  <a:gd name="T15" fmla="*/ 17 h 84"/>
                  <a:gd name="T16" fmla="*/ 3 w 215"/>
                  <a:gd name="T17" fmla="*/ 15 h 84"/>
                  <a:gd name="T18" fmla="*/ 0 w 215"/>
                  <a:gd name="T19" fmla="*/ 81 h 84"/>
                  <a:gd name="T20" fmla="*/ 62 w 215"/>
                  <a:gd name="T21" fmla="*/ 84 h 84"/>
                  <a:gd name="T22" fmla="*/ 64 w 215"/>
                  <a:gd name="T23" fmla="*/ 73 h 84"/>
                  <a:gd name="T24" fmla="*/ 124 w 215"/>
                  <a:gd name="T25" fmla="*/ 78 h 84"/>
                  <a:gd name="T26" fmla="*/ 208 w 215"/>
                  <a:gd name="T27" fmla="*/ 46 h 84"/>
                  <a:gd name="T28" fmla="*/ 210 w 215"/>
                  <a:gd name="T29" fmla="*/ 26 h 84"/>
                  <a:gd name="T30" fmla="*/ 5 w 215"/>
                  <a:gd name="T31" fmla="*/ 79 h 84"/>
                  <a:gd name="T32" fmla="*/ 25 w 215"/>
                  <a:gd name="T33" fmla="*/ 19 h 84"/>
                  <a:gd name="T34" fmla="*/ 60 w 215"/>
                  <a:gd name="T35" fmla="*/ 79 h 84"/>
                  <a:gd name="T36" fmla="*/ 29 w 215"/>
                  <a:gd name="T37" fmla="*/ 19 h 84"/>
                  <a:gd name="T38" fmla="*/ 60 w 215"/>
                  <a:gd name="T39" fmla="*/ 79 h 84"/>
                  <a:gd name="T40" fmla="*/ 183 w 215"/>
                  <a:gd name="T41" fmla="*/ 21 h 84"/>
                  <a:gd name="T42" fmla="*/ 188 w 215"/>
                  <a:gd name="T43" fmla="*/ 25 h 84"/>
                  <a:gd name="T44" fmla="*/ 188 w 215"/>
                  <a:gd name="T45" fmla="*/ 27 h 84"/>
                  <a:gd name="T46" fmla="*/ 137 w 215"/>
                  <a:gd name="T47" fmla="*/ 42 h 84"/>
                  <a:gd name="T48" fmla="*/ 136 w 215"/>
                  <a:gd name="T49" fmla="*/ 43 h 84"/>
                  <a:gd name="T50" fmla="*/ 128 w 215"/>
                  <a:gd name="T51" fmla="*/ 42 h 84"/>
                  <a:gd name="T52" fmla="*/ 127 w 215"/>
                  <a:gd name="T53" fmla="*/ 41 h 84"/>
                  <a:gd name="T54" fmla="*/ 126 w 215"/>
                  <a:gd name="T55" fmla="*/ 40 h 84"/>
                  <a:gd name="T56" fmla="*/ 210 w 215"/>
                  <a:gd name="T57" fmla="*/ 35 h 84"/>
                  <a:gd name="T58" fmla="*/ 144 w 215"/>
                  <a:gd name="T59" fmla="*/ 69 h 84"/>
                  <a:gd name="T60" fmla="*/ 123 w 215"/>
                  <a:gd name="T61" fmla="*/ 73 h 84"/>
                  <a:gd name="T62" fmla="*/ 64 w 215"/>
                  <a:gd name="T63" fmla="*/ 27 h 84"/>
                  <a:gd name="T64" fmla="*/ 91 w 215"/>
                  <a:gd name="T65" fmla="*/ 27 h 84"/>
                  <a:gd name="T66" fmla="*/ 91 w 215"/>
                  <a:gd name="T67" fmla="*/ 27 h 84"/>
                  <a:gd name="T68" fmla="*/ 123 w 215"/>
                  <a:gd name="T69" fmla="*/ 7 h 84"/>
                  <a:gd name="T70" fmla="*/ 136 w 215"/>
                  <a:gd name="T71" fmla="*/ 14 h 84"/>
                  <a:gd name="T72" fmla="*/ 120 w 215"/>
                  <a:gd name="T73" fmla="*/ 34 h 84"/>
                  <a:gd name="T74" fmla="*/ 120 w 215"/>
                  <a:gd name="T75" fmla="*/ 40 h 84"/>
                  <a:gd name="T76" fmla="*/ 125 w 215"/>
                  <a:gd name="T77" fmla="*/ 45 h 84"/>
                  <a:gd name="T78" fmla="*/ 129 w 215"/>
                  <a:gd name="T79" fmla="*/ 47 h 84"/>
                  <a:gd name="T80" fmla="*/ 133 w 215"/>
                  <a:gd name="T81" fmla="*/ 48 h 84"/>
                  <a:gd name="T82" fmla="*/ 134 w 215"/>
                  <a:gd name="T83" fmla="*/ 47 h 84"/>
                  <a:gd name="T84" fmla="*/ 137 w 215"/>
                  <a:gd name="T85" fmla="*/ 47 h 84"/>
                  <a:gd name="T86" fmla="*/ 138 w 215"/>
                  <a:gd name="T87" fmla="*/ 47 h 84"/>
                  <a:gd name="T88" fmla="*/ 207 w 215"/>
                  <a:gd name="T89" fmla="*/ 2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15" h="84">
                    <a:moveTo>
                      <a:pt x="210" y="26"/>
                    </a:moveTo>
                    <a:cubicBezTo>
                      <a:pt x="210" y="25"/>
                      <a:pt x="210" y="25"/>
                      <a:pt x="210" y="25"/>
                    </a:cubicBezTo>
                    <a:cubicBezTo>
                      <a:pt x="207" y="23"/>
                      <a:pt x="203" y="23"/>
                      <a:pt x="199" y="24"/>
                    </a:cubicBezTo>
                    <a:cubicBezTo>
                      <a:pt x="193" y="26"/>
                      <a:pt x="193" y="26"/>
                      <a:pt x="193" y="26"/>
                    </a:cubicBezTo>
                    <a:cubicBezTo>
                      <a:pt x="193" y="25"/>
                      <a:pt x="193" y="25"/>
                      <a:pt x="193" y="25"/>
                    </a:cubicBezTo>
                    <a:cubicBezTo>
                      <a:pt x="193" y="22"/>
                      <a:pt x="192" y="20"/>
                      <a:pt x="190" y="18"/>
                    </a:cubicBezTo>
                    <a:cubicBezTo>
                      <a:pt x="187" y="17"/>
                      <a:pt x="184" y="16"/>
                      <a:pt x="182" y="17"/>
                    </a:cubicBezTo>
                    <a:cubicBezTo>
                      <a:pt x="123" y="37"/>
                      <a:pt x="123" y="37"/>
                      <a:pt x="123" y="37"/>
                    </a:cubicBezTo>
                    <a:cubicBezTo>
                      <a:pt x="137" y="23"/>
                      <a:pt x="137" y="23"/>
                      <a:pt x="137" y="23"/>
                    </a:cubicBezTo>
                    <a:cubicBezTo>
                      <a:pt x="139" y="21"/>
                      <a:pt x="140" y="18"/>
                      <a:pt x="140" y="14"/>
                    </a:cubicBezTo>
                    <a:cubicBezTo>
                      <a:pt x="140" y="11"/>
                      <a:pt x="139" y="8"/>
                      <a:pt x="137" y="5"/>
                    </a:cubicBezTo>
                    <a:cubicBezTo>
                      <a:pt x="132" y="1"/>
                      <a:pt x="126" y="0"/>
                      <a:pt x="121" y="3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0" y="23"/>
                      <a:pt x="89" y="23"/>
                      <a:pt x="87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4" y="16"/>
                      <a:pt x="63" y="15"/>
                      <a:pt x="62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83"/>
                      <a:pt x="1" y="84"/>
                      <a:pt x="3" y="84"/>
                    </a:cubicBezTo>
                    <a:cubicBezTo>
                      <a:pt x="62" y="84"/>
                      <a:pt x="62" y="84"/>
                      <a:pt x="62" y="84"/>
                    </a:cubicBezTo>
                    <a:cubicBezTo>
                      <a:pt x="63" y="84"/>
                      <a:pt x="64" y="83"/>
                      <a:pt x="64" y="81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122" y="78"/>
                      <a:pt x="122" y="78"/>
                      <a:pt x="122" y="78"/>
                    </a:cubicBezTo>
                    <a:cubicBezTo>
                      <a:pt x="123" y="78"/>
                      <a:pt x="124" y="78"/>
                      <a:pt x="124" y="78"/>
                    </a:cubicBezTo>
                    <a:cubicBezTo>
                      <a:pt x="132" y="78"/>
                      <a:pt x="139" y="76"/>
                      <a:pt x="146" y="73"/>
                    </a:cubicBezTo>
                    <a:cubicBezTo>
                      <a:pt x="208" y="46"/>
                      <a:pt x="208" y="46"/>
                      <a:pt x="208" y="46"/>
                    </a:cubicBezTo>
                    <a:cubicBezTo>
                      <a:pt x="212" y="44"/>
                      <a:pt x="215" y="40"/>
                      <a:pt x="215" y="35"/>
                    </a:cubicBezTo>
                    <a:cubicBezTo>
                      <a:pt x="215" y="31"/>
                      <a:pt x="213" y="28"/>
                      <a:pt x="210" y="26"/>
                    </a:cubicBezTo>
                    <a:close/>
                    <a:moveTo>
                      <a:pt x="25" y="79"/>
                    </a:moveTo>
                    <a:cubicBezTo>
                      <a:pt x="5" y="79"/>
                      <a:pt x="5" y="79"/>
                      <a:pt x="5" y="7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25" y="19"/>
                      <a:pt x="25" y="19"/>
                      <a:pt x="25" y="19"/>
                    </a:cubicBezTo>
                    <a:lnTo>
                      <a:pt x="25" y="79"/>
                    </a:lnTo>
                    <a:close/>
                    <a:moveTo>
                      <a:pt x="60" y="79"/>
                    </a:moveTo>
                    <a:cubicBezTo>
                      <a:pt x="29" y="79"/>
                      <a:pt x="29" y="79"/>
                      <a:pt x="29" y="7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60" y="19"/>
                      <a:pt x="60" y="19"/>
                      <a:pt x="60" y="19"/>
                    </a:cubicBezTo>
                    <a:lnTo>
                      <a:pt x="60" y="79"/>
                    </a:lnTo>
                    <a:close/>
                    <a:moveTo>
                      <a:pt x="127" y="40"/>
                    </a:moveTo>
                    <a:cubicBezTo>
                      <a:pt x="183" y="21"/>
                      <a:pt x="183" y="21"/>
                      <a:pt x="183" y="21"/>
                    </a:cubicBezTo>
                    <a:cubicBezTo>
                      <a:pt x="184" y="21"/>
                      <a:pt x="186" y="21"/>
                      <a:pt x="187" y="22"/>
                    </a:cubicBezTo>
                    <a:cubicBezTo>
                      <a:pt x="188" y="23"/>
                      <a:pt x="188" y="24"/>
                      <a:pt x="188" y="25"/>
                    </a:cubicBezTo>
                    <a:cubicBezTo>
                      <a:pt x="188" y="26"/>
                      <a:pt x="188" y="26"/>
                      <a:pt x="188" y="27"/>
                    </a:cubicBezTo>
                    <a:cubicBezTo>
                      <a:pt x="188" y="27"/>
                      <a:pt x="188" y="27"/>
                      <a:pt x="188" y="27"/>
                    </a:cubicBezTo>
                    <a:cubicBezTo>
                      <a:pt x="188" y="27"/>
                      <a:pt x="188" y="27"/>
                      <a:pt x="188" y="27"/>
                    </a:cubicBezTo>
                    <a:cubicBezTo>
                      <a:pt x="137" y="42"/>
                      <a:pt x="137" y="42"/>
                      <a:pt x="137" y="42"/>
                    </a:cubicBezTo>
                    <a:cubicBezTo>
                      <a:pt x="137" y="42"/>
                      <a:pt x="137" y="43"/>
                      <a:pt x="136" y="43"/>
                    </a:cubicBezTo>
                    <a:cubicBezTo>
                      <a:pt x="136" y="43"/>
                      <a:pt x="136" y="43"/>
                      <a:pt x="136" y="43"/>
                    </a:cubicBezTo>
                    <a:cubicBezTo>
                      <a:pt x="135" y="43"/>
                      <a:pt x="134" y="43"/>
                      <a:pt x="133" y="43"/>
                    </a:cubicBezTo>
                    <a:cubicBezTo>
                      <a:pt x="132" y="43"/>
                      <a:pt x="130" y="43"/>
                      <a:pt x="128" y="42"/>
                    </a:cubicBezTo>
                    <a:cubicBezTo>
                      <a:pt x="127" y="41"/>
                      <a:pt x="127" y="41"/>
                      <a:pt x="127" y="41"/>
                    </a:cubicBezTo>
                    <a:cubicBezTo>
                      <a:pt x="127" y="41"/>
                      <a:pt x="127" y="41"/>
                      <a:pt x="127" y="41"/>
                    </a:cubicBezTo>
                    <a:cubicBezTo>
                      <a:pt x="127" y="41"/>
                      <a:pt x="127" y="41"/>
                      <a:pt x="127" y="41"/>
                    </a:cubicBezTo>
                    <a:cubicBezTo>
                      <a:pt x="126" y="40"/>
                      <a:pt x="126" y="40"/>
                      <a:pt x="126" y="40"/>
                    </a:cubicBezTo>
                    <a:lnTo>
                      <a:pt x="127" y="40"/>
                    </a:lnTo>
                    <a:close/>
                    <a:moveTo>
                      <a:pt x="210" y="35"/>
                    </a:moveTo>
                    <a:cubicBezTo>
                      <a:pt x="210" y="38"/>
                      <a:pt x="208" y="40"/>
                      <a:pt x="206" y="41"/>
                    </a:cubicBezTo>
                    <a:cubicBezTo>
                      <a:pt x="144" y="69"/>
                      <a:pt x="144" y="69"/>
                      <a:pt x="144" y="69"/>
                    </a:cubicBezTo>
                    <a:cubicBezTo>
                      <a:pt x="138" y="72"/>
                      <a:pt x="131" y="73"/>
                      <a:pt x="124" y="73"/>
                    </a:cubicBezTo>
                    <a:cubicBezTo>
                      <a:pt x="124" y="73"/>
                      <a:pt x="123" y="73"/>
                      <a:pt x="123" y="73"/>
                    </a:cubicBezTo>
                    <a:cubicBezTo>
                      <a:pt x="64" y="68"/>
                      <a:pt x="64" y="68"/>
                      <a:pt x="64" y="68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8" y="27"/>
                      <a:pt x="89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2" y="27"/>
                      <a:pt x="93" y="27"/>
                    </a:cubicBezTo>
                    <a:cubicBezTo>
                      <a:pt x="123" y="7"/>
                      <a:pt x="123" y="7"/>
                      <a:pt x="123" y="7"/>
                    </a:cubicBezTo>
                    <a:cubicBezTo>
                      <a:pt x="126" y="5"/>
                      <a:pt x="131" y="6"/>
                      <a:pt x="133" y="8"/>
                    </a:cubicBezTo>
                    <a:cubicBezTo>
                      <a:pt x="135" y="10"/>
                      <a:pt x="136" y="12"/>
                      <a:pt x="136" y="14"/>
                    </a:cubicBezTo>
                    <a:cubicBezTo>
                      <a:pt x="136" y="16"/>
                      <a:pt x="135" y="18"/>
                      <a:pt x="133" y="20"/>
                    </a:cubicBezTo>
                    <a:cubicBezTo>
                      <a:pt x="120" y="34"/>
                      <a:pt x="120" y="34"/>
                      <a:pt x="120" y="34"/>
                    </a:cubicBezTo>
                    <a:cubicBezTo>
                      <a:pt x="119" y="34"/>
                      <a:pt x="119" y="35"/>
                      <a:pt x="119" y="35"/>
                    </a:cubicBezTo>
                    <a:cubicBezTo>
                      <a:pt x="119" y="37"/>
                      <a:pt x="120" y="39"/>
                      <a:pt x="120" y="40"/>
                    </a:cubicBezTo>
                    <a:cubicBezTo>
                      <a:pt x="121" y="41"/>
                      <a:pt x="121" y="41"/>
                      <a:pt x="121" y="42"/>
                    </a:cubicBezTo>
                    <a:cubicBezTo>
                      <a:pt x="122" y="43"/>
                      <a:pt x="123" y="44"/>
                      <a:pt x="125" y="45"/>
                    </a:cubicBezTo>
                    <a:cubicBezTo>
                      <a:pt x="126" y="46"/>
                      <a:pt x="126" y="46"/>
                      <a:pt x="126" y="46"/>
                    </a:cubicBezTo>
                    <a:cubicBezTo>
                      <a:pt x="127" y="46"/>
                      <a:pt x="128" y="46"/>
                      <a:pt x="129" y="47"/>
                    </a:cubicBezTo>
                    <a:cubicBezTo>
                      <a:pt x="129" y="47"/>
                      <a:pt x="129" y="47"/>
                      <a:pt x="129" y="47"/>
                    </a:cubicBezTo>
                    <a:cubicBezTo>
                      <a:pt x="130" y="47"/>
                      <a:pt x="132" y="48"/>
                      <a:pt x="133" y="48"/>
                    </a:cubicBezTo>
                    <a:cubicBezTo>
                      <a:pt x="134" y="48"/>
                      <a:pt x="134" y="48"/>
                      <a:pt x="134" y="48"/>
                    </a:cubicBezTo>
                    <a:cubicBezTo>
                      <a:pt x="134" y="47"/>
                      <a:pt x="134" y="47"/>
                      <a:pt x="134" y="47"/>
                    </a:cubicBezTo>
                    <a:cubicBezTo>
                      <a:pt x="134" y="47"/>
                      <a:pt x="134" y="47"/>
                      <a:pt x="134" y="47"/>
                    </a:cubicBezTo>
                    <a:cubicBezTo>
                      <a:pt x="135" y="47"/>
                      <a:pt x="136" y="47"/>
                      <a:pt x="137" y="47"/>
                    </a:cubicBezTo>
                    <a:cubicBezTo>
                      <a:pt x="137" y="47"/>
                      <a:pt x="137" y="47"/>
                      <a:pt x="137" y="47"/>
                    </a:cubicBezTo>
                    <a:cubicBezTo>
                      <a:pt x="138" y="47"/>
                      <a:pt x="138" y="47"/>
                      <a:pt x="138" y="47"/>
                    </a:cubicBezTo>
                    <a:cubicBezTo>
                      <a:pt x="201" y="28"/>
                      <a:pt x="201" y="28"/>
                      <a:pt x="201" y="28"/>
                    </a:cubicBezTo>
                    <a:cubicBezTo>
                      <a:pt x="203" y="27"/>
                      <a:pt x="205" y="28"/>
                      <a:pt x="207" y="29"/>
                    </a:cubicBezTo>
                    <a:cubicBezTo>
                      <a:pt x="209" y="31"/>
                      <a:pt x="210" y="33"/>
                      <a:pt x="210" y="35"/>
                    </a:cubicBezTo>
                    <a:close/>
                  </a:path>
                </a:pathLst>
              </a:custGeom>
              <a:grpFill/>
              <a:ln w="19050">
                <a:solidFill>
                  <a:srgbClr val="46C3F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57" name="Freeform 59">
                <a:extLst>
                  <a:ext uri="{FF2B5EF4-FFF2-40B4-BE49-F238E27FC236}">
                    <a16:creationId xmlns:a16="http://schemas.microsoft.com/office/drawing/2014/main" id="{17B72F9E-2092-B7B0-B9CC-70876E2B4B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32725" y="3078163"/>
                <a:ext cx="377825" cy="185738"/>
              </a:xfrm>
              <a:custGeom>
                <a:avLst/>
                <a:gdLst>
                  <a:gd name="T0" fmla="*/ 1 w 114"/>
                  <a:gd name="T1" fmla="*/ 39 h 56"/>
                  <a:gd name="T2" fmla="*/ 8 w 114"/>
                  <a:gd name="T3" fmla="*/ 47 h 56"/>
                  <a:gd name="T4" fmla="*/ 9 w 114"/>
                  <a:gd name="T5" fmla="*/ 49 h 56"/>
                  <a:gd name="T6" fmla="*/ 104 w 114"/>
                  <a:gd name="T7" fmla="*/ 49 h 56"/>
                  <a:gd name="T8" fmla="*/ 106 w 114"/>
                  <a:gd name="T9" fmla="*/ 47 h 56"/>
                  <a:gd name="T10" fmla="*/ 112 w 114"/>
                  <a:gd name="T11" fmla="*/ 39 h 56"/>
                  <a:gd name="T12" fmla="*/ 114 w 114"/>
                  <a:gd name="T13" fmla="*/ 37 h 56"/>
                  <a:gd name="T14" fmla="*/ 114 w 114"/>
                  <a:gd name="T15" fmla="*/ 8 h 56"/>
                  <a:gd name="T16" fmla="*/ 113 w 114"/>
                  <a:gd name="T17" fmla="*/ 6 h 56"/>
                  <a:gd name="T18" fmla="*/ 111 w 114"/>
                  <a:gd name="T19" fmla="*/ 6 h 56"/>
                  <a:gd name="T20" fmla="*/ 108 w 114"/>
                  <a:gd name="T21" fmla="*/ 5 h 56"/>
                  <a:gd name="T22" fmla="*/ 106 w 114"/>
                  <a:gd name="T23" fmla="*/ 2 h 56"/>
                  <a:gd name="T24" fmla="*/ 105 w 114"/>
                  <a:gd name="T25" fmla="*/ 0 h 56"/>
                  <a:gd name="T26" fmla="*/ 103 w 114"/>
                  <a:gd name="T27" fmla="*/ 0 h 56"/>
                  <a:gd name="T28" fmla="*/ 11 w 114"/>
                  <a:gd name="T29" fmla="*/ 0 h 56"/>
                  <a:gd name="T30" fmla="*/ 9 w 114"/>
                  <a:gd name="T31" fmla="*/ 0 h 56"/>
                  <a:gd name="T32" fmla="*/ 8 w 114"/>
                  <a:gd name="T33" fmla="*/ 2 h 56"/>
                  <a:gd name="T34" fmla="*/ 6 w 114"/>
                  <a:gd name="T35" fmla="*/ 5 h 56"/>
                  <a:gd name="T36" fmla="*/ 3 w 114"/>
                  <a:gd name="T37" fmla="*/ 6 h 56"/>
                  <a:gd name="T38" fmla="*/ 2 w 114"/>
                  <a:gd name="T39" fmla="*/ 6 h 56"/>
                  <a:gd name="T40" fmla="*/ 1 w 114"/>
                  <a:gd name="T41" fmla="*/ 6 h 56"/>
                  <a:gd name="T42" fmla="*/ 0 w 114"/>
                  <a:gd name="T43" fmla="*/ 8 h 56"/>
                  <a:gd name="T44" fmla="*/ 0 w 114"/>
                  <a:gd name="T45" fmla="*/ 37 h 56"/>
                  <a:gd name="T46" fmla="*/ 1 w 114"/>
                  <a:gd name="T47" fmla="*/ 39 h 56"/>
                  <a:gd name="T48" fmla="*/ 4 w 114"/>
                  <a:gd name="T49" fmla="*/ 11 h 56"/>
                  <a:gd name="T50" fmla="*/ 5 w 114"/>
                  <a:gd name="T51" fmla="*/ 11 h 56"/>
                  <a:gd name="T52" fmla="*/ 9 w 114"/>
                  <a:gd name="T53" fmla="*/ 9 h 56"/>
                  <a:gd name="T54" fmla="*/ 12 w 114"/>
                  <a:gd name="T55" fmla="*/ 5 h 56"/>
                  <a:gd name="T56" fmla="*/ 12 w 114"/>
                  <a:gd name="T57" fmla="*/ 5 h 56"/>
                  <a:gd name="T58" fmla="*/ 12 w 114"/>
                  <a:gd name="T59" fmla="*/ 5 h 56"/>
                  <a:gd name="T60" fmla="*/ 102 w 114"/>
                  <a:gd name="T61" fmla="*/ 5 h 56"/>
                  <a:gd name="T62" fmla="*/ 102 w 114"/>
                  <a:gd name="T63" fmla="*/ 5 h 56"/>
                  <a:gd name="T64" fmla="*/ 102 w 114"/>
                  <a:gd name="T65" fmla="*/ 5 h 56"/>
                  <a:gd name="T66" fmla="*/ 105 w 114"/>
                  <a:gd name="T67" fmla="*/ 9 h 56"/>
                  <a:gd name="T68" fmla="*/ 109 w 114"/>
                  <a:gd name="T69" fmla="*/ 11 h 56"/>
                  <a:gd name="T70" fmla="*/ 109 w 114"/>
                  <a:gd name="T71" fmla="*/ 11 h 56"/>
                  <a:gd name="T72" fmla="*/ 109 w 114"/>
                  <a:gd name="T73" fmla="*/ 35 h 56"/>
                  <a:gd name="T74" fmla="*/ 109 w 114"/>
                  <a:gd name="T75" fmla="*/ 36 h 56"/>
                  <a:gd name="T76" fmla="*/ 102 w 114"/>
                  <a:gd name="T77" fmla="*/ 45 h 56"/>
                  <a:gd name="T78" fmla="*/ 102 w 114"/>
                  <a:gd name="T79" fmla="*/ 45 h 56"/>
                  <a:gd name="T80" fmla="*/ 101 w 114"/>
                  <a:gd name="T81" fmla="*/ 45 h 56"/>
                  <a:gd name="T82" fmla="*/ 57 w 114"/>
                  <a:gd name="T83" fmla="*/ 50 h 56"/>
                  <a:gd name="T84" fmla="*/ 12 w 114"/>
                  <a:gd name="T85" fmla="*/ 45 h 56"/>
                  <a:gd name="T86" fmla="*/ 12 w 114"/>
                  <a:gd name="T87" fmla="*/ 45 h 56"/>
                  <a:gd name="T88" fmla="*/ 12 w 114"/>
                  <a:gd name="T89" fmla="*/ 45 h 56"/>
                  <a:gd name="T90" fmla="*/ 5 w 114"/>
                  <a:gd name="T91" fmla="*/ 36 h 56"/>
                  <a:gd name="T92" fmla="*/ 4 w 114"/>
                  <a:gd name="T93" fmla="*/ 35 h 56"/>
                  <a:gd name="T94" fmla="*/ 4 w 114"/>
                  <a:gd name="T95" fmla="*/ 1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4" h="56">
                    <a:moveTo>
                      <a:pt x="1" y="39"/>
                    </a:moveTo>
                    <a:cubicBezTo>
                      <a:pt x="5" y="40"/>
                      <a:pt x="8" y="44"/>
                      <a:pt x="8" y="47"/>
                    </a:cubicBezTo>
                    <a:cubicBezTo>
                      <a:pt x="8" y="48"/>
                      <a:pt x="8" y="49"/>
                      <a:pt x="9" y="49"/>
                    </a:cubicBezTo>
                    <a:cubicBezTo>
                      <a:pt x="40" y="56"/>
                      <a:pt x="73" y="56"/>
                      <a:pt x="104" y="49"/>
                    </a:cubicBezTo>
                    <a:cubicBezTo>
                      <a:pt x="105" y="49"/>
                      <a:pt x="106" y="48"/>
                      <a:pt x="106" y="47"/>
                    </a:cubicBezTo>
                    <a:cubicBezTo>
                      <a:pt x="106" y="44"/>
                      <a:pt x="109" y="40"/>
                      <a:pt x="112" y="39"/>
                    </a:cubicBezTo>
                    <a:cubicBezTo>
                      <a:pt x="113" y="39"/>
                      <a:pt x="114" y="38"/>
                      <a:pt x="114" y="37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7"/>
                      <a:pt x="114" y="7"/>
                      <a:pt x="113" y="6"/>
                    </a:cubicBezTo>
                    <a:cubicBezTo>
                      <a:pt x="113" y="6"/>
                      <a:pt x="112" y="6"/>
                      <a:pt x="111" y="6"/>
                    </a:cubicBezTo>
                    <a:cubicBezTo>
                      <a:pt x="110" y="6"/>
                      <a:pt x="108" y="6"/>
                      <a:pt x="108" y="5"/>
                    </a:cubicBezTo>
                    <a:cubicBezTo>
                      <a:pt x="107" y="5"/>
                      <a:pt x="106" y="3"/>
                      <a:pt x="106" y="2"/>
                    </a:cubicBezTo>
                    <a:cubicBezTo>
                      <a:pt x="106" y="1"/>
                      <a:pt x="106" y="1"/>
                      <a:pt x="105" y="0"/>
                    </a:cubicBezTo>
                    <a:cubicBezTo>
                      <a:pt x="105" y="0"/>
                      <a:pt x="104" y="0"/>
                      <a:pt x="103" y="0"/>
                    </a:cubicBezTo>
                    <a:cubicBezTo>
                      <a:pt x="73" y="7"/>
                      <a:pt x="41" y="7"/>
                      <a:pt x="11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8" y="1"/>
                      <a:pt x="8" y="1"/>
                      <a:pt x="8" y="2"/>
                    </a:cubicBezTo>
                    <a:cubicBezTo>
                      <a:pt x="8" y="3"/>
                      <a:pt x="7" y="5"/>
                      <a:pt x="6" y="5"/>
                    </a:cubicBezTo>
                    <a:cubicBezTo>
                      <a:pt x="5" y="6"/>
                      <a:pt x="4" y="6"/>
                      <a:pt x="3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1" y="6"/>
                      <a:pt x="1" y="6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9"/>
                      <a:pt x="1" y="39"/>
                    </a:cubicBezTo>
                    <a:close/>
                    <a:moveTo>
                      <a:pt x="4" y="11"/>
                    </a:moveTo>
                    <a:cubicBezTo>
                      <a:pt x="5" y="11"/>
                      <a:pt x="5" y="11"/>
                      <a:pt x="5" y="11"/>
                    </a:cubicBezTo>
                    <a:cubicBezTo>
                      <a:pt x="6" y="10"/>
                      <a:pt x="8" y="10"/>
                      <a:pt x="9" y="9"/>
                    </a:cubicBezTo>
                    <a:cubicBezTo>
                      <a:pt x="10" y="8"/>
                      <a:pt x="11" y="7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41" y="11"/>
                      <a:pt x="72" y="11"/>
                      <a:pt x="102" y="5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3" y="7"/>
                      <a:pt x="103" y="8"/>
                      <a:pt x="105" y="9"/>
                    </a:cubicBezTo>
                    <a:cubicBezTo>
                      <a:pt x="106" y="10"/>
                      <a:pt x="107" y="10"/>
                      <a:pt x="109" y="11"/>
                    </a:cubicBezTo>
                    <a:cubicBezTo>
                      <a:pt x="109" y="11"/>
                      <a:pt x="109" y="11"/>
                      <a:pt x="109" y="11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109" y="36"/>
                      <a:pt x="109" y="36"/>
                      <a:pt x="109" y="36"/>
                    </a:cubicBezTo>
                    <a:cubicBezTo>
                      <a:pt x="105" y="37"/>
                      <a:pt x="103" y="41"/>
                      <a:pt x="102" y="45"/>
                    </a:cubicBezTo>
                    <a:cubicBezTo>
                      <a:pt x="102" y="45"/>
                      <a:pt x="102" y="45"/>
                      <a:pt x="102" y="45"/>
                    </a:cubicBezTo>
                    <a:cubicBezTo>
                      <a:pt x="101" y="45"/>
                      <a:pt x="101" y="45"/>
                      <a:pt x="101" y="45"/>
                    </a:cubicBezTo>
                    <a:cubicBezTo>
                      <a:pt x="87" y="48"/>
                      <a:pt x="72" y="50"/>
                      <a:pt x="57" y="50"/>
                    </a:cubicBezTo>
                    <a:cubicBezTo>
                      <a:pt x="42" y="50"/>
                      <a:pt x="27" y="48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1" y="41"/>
                      <a:pt x="8" y="37"/>
                      <a:pt x="5" y="36"/>
                    </a:cubicBezTo>
                    <a:cubicBezTo>
                      <a:pt x="4" y="35"/>
                      <a:pt x="4" y="35"/>
                      <a:pt x="4" y="35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19050">
                <a:solidFill>
                  <a:srgbClr val="46C3F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A9EC95B-E38F-060B-1BB0-545DED0F20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4117" y="1606868"/>
            <a:ext cx="3484245" cy="2018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9219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8"/>
          <p:cNvSpPr/>
          <p:nvPr/>
        </p:nvSpPr>
        <p:spPr>
          <a:xfrm>
            <a:off x="4596453" y="5737303"/>
            <a:ext cx="82859" cy="120779"/>
          </a:xfrm>
          <a:custGeom>
            <a:avLst/>
            <a:gdLst/>
            <a:ahLst/>
            <a:cxnLst/>
            <a:rect l="l" t="t" r="r" b="b"/>
            <a:pathLst>
              <a:path w="1794" h="2615" extrusionOk="0">
                <a:moveTo>
                  <a:pt x="912" y="1"/>
                </a:moveTo>
                <a:cubicBezTo>
                  <a:pt x="608" y="1"/>
                  <a:pt x="395" y="62"/>
                  <a:pt x="243" y="183"/>
                </a:cubicBezTo>
                <a:cubicBezTo>
                  <a:pt x="91" y="305"/>
                  <a:pt x="0" y="487"/>
                  <a:pt x="0" y="700"/>
                </a:cubicBezTo>
                <a:cubicBezTo>
                  <a:pt x="0" y="913"/>
                  <a:pt x="61" y="1065"/>
                  <a:pt x="183" y="1156"/>
                </a:cubicBezTo>
                <a:cubicBezTo>
                  <a:pt x="304" y="1278"/>
                  <a:pt x="486" y="1338"/>
                  <a:pt x="730" y="1399"/>
                </a:cubicBezTo>
                <a:lnTo>
                  <a:pt x="942" y="1429"/>
                </a:lnTo>
                <a:cubicBezTo>
                  <a:pt x="1125" y="1460"/>
                  <a:pt x="1246" y="1521"/>
                  <a:pt x="1307" y="1581"/>
                </a:cubicBezTo>
                <a:cubicBezTo>
                  <a:pt x="1398" y="1673"/>
                  <a:pt x="1429" y="1764"/>
                  <a:pt x="1429" y="1885"/>
                </a:cubicBezTo>
                <a:cubicBezTo>
                  <a:pt x="1429" y="2037"/>
                  <a:pt x="1368" y="2129"/>
                  <a:pt x="1277" y="2220"/>
                </a:cubicBezTo>
                <a:cubicBezTo>
                  <a:pt x="1155" y="2281"/>
                  <a:pt x="1003" y="2341"/>
                  <a:pt x="821" y="2341"/>
                </a:cubicBezTo>
                <a:cubicBezTo>
                  <a:pt x="699" y="2341"/>
                  <a:pt x="578" y="2311"/>
                  <a:pt x="426" y="2281"/>
                </a:cubicBezTo>
                <a:cubicBezTo>
                  <a:pt x="304" y="2220"/>
                  <a:pt x="152" y="2159"/>
                  <a:pt x="31" y="2098"/>
                </a:cubicBezTo>
                <a:lnTo>
                  <a:pt x="31" y="2433"/>
                </a:lnTo>
                <a:cubicBezTo>
                  <a:pt x="183" y="2493"/>
                  <a:pt x="304" y="2524"/>
                  <a:pt x="456" y="2554"/>
                </a:cubicBezTo>
                <a:cubicBezTo>
                  <a:pt x="578" y="2585"/>
                  <a:pt x="699" y="2615"/>
                  <a:pt x="821" y="2615"/>
                </a:cubicBezTo>
                <a:cubicBezTo>
                  <a:pt x="1125" y="2615"/>
                  <a:pt x="1368" y="2554"/>
                  <a:pt x="1550" y="2402"/>
                </a:cubicBezTo>
                <a:cubicBezTo>
                  <a:pt x="1702" y="2281"/>
                  <a:pt x="1794" y="2098"/>
                  <a:pt x="1794" y="1855"/>
                </a:cubicBezTo>
                <a:cubicBezTo>
                  <a:pt x="1794" y="1642"/>
                  <a:pt x="1733" y="1490"/>
                  <a:pt x="1611" y="1369"/>
                </a:cubicBezTo>
                <a:cubicBezTo>
                  <a:pt x="1490" y="1247"/>
                  <a:pt x="1307" y="1156"/>
                  <a:pt x="1034" y="1126"/>
                </a:cubicBezTo>
                <a:lnTo>
                  <a:pt x="851" y="1065"/>
                </a:lnTo>
                <a:cubicBezTo>
                  <a:pt x="638" y="1034"/>
                  <a:pt x="517" y="1004"/>
                  <a:pt x="456" y="943"/>
                </a:cubicBezTo>
                <a:cubicBezTo>
                  <a:pt x="395" y="882"/>
                  <a:pt x="365" y="791"/>
                  <a:pt x="365" y="670"/>
                </a:cubicBezTo>
                <a:cubicBezTo>
                  <a:pt x="365" y="548"/>
                  <a:pt x="395" y="457"/>
                  <a:pt x="517" y="366"/>
                </a:cubicBezTo>
                <a:cubicBezTo>
                  <a:pt x="608" y="305"/>
                  <a:pt x="760" y="274"/>
                  <a:pt x="942" y="274"/>
                </a:cubicBezTo>
                <a:cubicBezTo>
                  <a:pt x="1034" y="274"/>
                  <a:pt x="1155" y="274"/>
                  <a:pt x="1277" y="305"/>
                </a:cubicBezTo>
                <a:cubicBezTo>
                  <a:pt x="1398" y="335"/>
                  <a:pt x="1520" y="396"/>
                  <a:pt x="1642" y="457"/>
                </a:cubicBezTo>
                <a:lnTo>
                  <a:pt x="1642" y="122"/>
                </a:lnTo>
                <a:cubicBezTo>
                  <a:pt x="1520" y="62"/>
                  <a:pt x="1368" y="31"/>
                  <a:pt x="1246" y="31"/>
                </a:cubicBezTo>
                <a:cubicBezTo>
                  <a:pt x="1125" y="1"/>
                  <a:pt x="1003" y="1"/>
                  <a:pt x="9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Google Shape;145;p18"/>
          <p:cNvSpPr/>
          <p:nvPr/>
        </p:nvSpPr>
        <p:spPr>
          <a:xfrm>
            <a:off x="4718567" y="5768201"/>
            <a:ext cx="73067" cy="89879"/>
          </a:xfrm>
          <a:custGeom>
            <a:avLst/>
            <a:gdLst/>
            <a:ahLst/>
            <a:cxnLst/>
            <a:rect l="l" t="t" r="r" b="b"/>
            <a:pathLst>
              <a:path w="1582" h="1946" extrusionOk="0">
                <a:moveTo>
                  <a:pt x="1" y="1"/>
                </a:moveTo>
                <a:lnTo>
                  <a:pt x="1" y="1156"/>
                </a:lnTo>
                <a:cubicBezTo>
                  <a:pt x="1" y="1399"/>
                  <a:pt x="61" y="1612"/>
                  <a:pt x="183" y="1733"/>
                </a:cubicBezTo>
                <a:cubicBezTo>
                  <a:pt x="305" y="1855"/>
                  <a:pt x="457" y="1946"/>
                  <a:pt x="669" y="1946"/>
                </a:cubicBezTo>
                <a:cubicBezTo>
                  <a:pt x="791" y="1946"/>
                  <a:pt x="912" y="1916"/>
                  <a:pt x="1004" y="1855"/>
                </a:cubicBezTo>
                <a:cubicBezTo>
                  <a:pt x="1125" y="1794"/>
                  <a:pt x="1216" y="1703"/>
                  <a:pt x="1277" y="1612"/>
                </a:cubicBezTo>
                <a:lnTo>
                  <a:pt x="1277" y="1885"/>
                </a:lnTo>
                <a:lnTo>
                  <a:pt x="1581" y="1885"/>
                </a:lnTo>
                <a:lnTo>
                  <a:pt x="1581" y="1"/>
                </a:lnTo>
                <a:lnTo>
                  <a:pt x="1277" y="1"/>
                </a:lnTo>
                <a:lnTo>
                  <a:pt x="1277" y="1064"/>
                </a:lnTo>
                <a:cubicBezTo>
                  <a:pt x="1277" y="1247"/>
                  <a:pt x="1247" y="1399"/>
                  <a:pt x="1125" y="1520"/>
                </a:cubicBezTo>
                <a:cubicBezTo>
                  <a:pt x="1034" y="1612"/>
                  <a:pt x="912" y="1672"/>
                  <a:pt x="730" y="1672"/>
                </a:cubicBezTo>
                <a:cubicBezTo>
                  <a:pt x="609" y="1672"/>
                  <a:pt x="487" y="1612"/>
                  <a:pt x="426" y="1520"/>
                </a:cubicBezTo>
                <a:cubicBezTo>
                  <a:pt x="365" y="1429"/>
                  <a:pt x="335" y="1308"/>
                  <a:pt x="335" y="1125"/>
                </a:cubicBezTo>
                <a:lnTo>
                  <a:pt x="33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Google Shape;146;p18"/>
          <p:cNvSpPr/>
          <p:nvPr/>
        </p:nvSpPr>
        <p:spPr>
          <a:xfrm>
            <a:off x="4839294" y="5765383"/>
            <a:ext cx="77271" cy="123596"/>
          </a:xfrm>
          <a:custGeom>
            <a:avLst/>
            <a:gdLst/>
            <a:ahLst/>
            <a:cxnLst/>
            <a:rect l="l" t="t" r="r" b="b"/>
            <a:pathLst>
              <a:path w="1672" h="2676" extrusionOk="0">
                <a:moveTo>
                  <a:pt x="821" y="274"/>
                </a:moveTo>
                <a:cubicBezTo>
                  <a:pt x="1004" y="274"/>
                  <a:pt x="1125" y="335"/>
                  <a:pt x="1216" y="457"/>
                </a:cubicBezTo>
                <a:cubicBezTo>
                  <a:pt x="1308" y="609"/>
                  <a:pt x="1368" y="791"/>
                  <a:pt x="1368" y="1004"/>
                </a:cubicBezTo>
                <a:cubicBezTo>
                  <a:pt x="1368" y="1247"/>
                  <a:pt x="1308" y="1399"/>
                  <a:pt x="1216" y="1551"/>
                </a:cubicBezTo>
                <a:cubicBezTo>
                  <a:pt x="1125" y="1673"/>
                  <a:pt x="1004" y="1733"/>
                  <a:pt x="821" y="1733"/>
                </a:cubicBezTo>
                <a:cubicBezTo>
                  <a:pt x="669" y="1733"/>
                  <a:pt x="548" y="1673"/>
                  <a:pt x="457" y="1551"/>
                </a:cubicBezTo>
                <a:cubicBezTo>
                  <a:pt x="335" y="1399"/>
                  <a:pt x="305" y="1247"/>
                  <a:pt x="305" y="1004"/>
                </a:cubicBezTo>
                <a:cubicBezTo>
                  <a:pt x="305" y="791"/>
                  <a:pt x="335" y="609"/>
                  <a:pt x="457" y="457"/>
                </a:cubicBezTo>
                <a:cubicBezTo>
                  <a:pt x="548" y="335"/>
                  <a:pt x="669" y="274"/>
                  <a:pt x="821" y="274"/>
                </a:cubicBezTo>
                <a:close/>
                <a:moveTo>
                  <a:pt x="912" y="1"/>
                </a:moveTo>
                <a:cubicBezTo>
                  <a:pt x="761" y="1"/>
                  <a:pt x="639" y="31"/>
                  <a:pt x="548" y="92"/>
                </a:cubicBezTo>
                <a:cubicBezTo>
                  <a:pt x="457" y="153"/>
                  <a:pt x="365" y="244"/>
                  <a:pt x="305" y="335"/>
                </a:cubicBezTo>
                <a:lnTo>
                  <a:pt x="305" y="62"/>
                </a:lnTo>
                <a:lnTo>
                  <a:pt x="1" y="62"/>
                </a:lnTo>
                <a:lnTo>
                  <a:pt x="1" y="2676"/>
                </a:lnTo>
                <a:lnTo>
                  <a:pt x="305" y="2676"/>
                </a:lnTo>
                <a:lnTo>
                  <a:pt x="305" y="1673"/>
                </a:lnTo>
                <a:cubicBezTo>
                  <a:pt x="365" y="1764"/>
                  <a:pt x="457" y="1855"/>
                  <a:pt x="548" y="1916"/>
                </a:cubicBezTo>
                <a:cubicBezTo>
                  <a:pt x="639" y="1977"/>
                  <a:pt x="761" y="2007"/>
                  <a:pt x="912" y="2007"/>
                </a:cubicBezTo>
                <a:cubicBezTo>
                  <a:pt x="1125" y="2007"/>
                  <a:pt x="1308" y="1916"/>
                  <a:pt x="1460" y="1733"/>
                </a:cubicBezTo>
                <a:cubicBezTo>
                  <a:pt x="1612" y="1551"/>
                  <a:pt x="1672" y="1308"/>
                  <a:pt x="1672" y="1004"/>
                </a:cubicBezTo>
                <a:cubicBezTo>
                  <a:pt x="1672" y="700"/>
                  <a:pt x="1612" y="457"/>
                  <a:pt x="1460" y="274"/>
                </a:cubicBezTo>
                <a:cubicBezTo>
                  <a:pt x="1308" y="92"/>
                  <a:pt x="1125" y="1"/>
                  <a:pt x="9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Google Shape;147;p18"/>
          <p:cNvSpPr/>
          <p:nvPr/>
        </p:nvSpPr>
        <p:spPr>
          <a:xfrm>
            <a:off x="4957203" y="5765383"/>
            <a:ext cx="78703" cy="123596"/>
          </a:xfrm>
          <a:custGeom>
            <a:avLst/>
            <a:gdLst/>
            <a:ahLst/>
            <a:cxnLst/>
            <a:rect l="l" t="t" r="r" b="b"/>
            <a:pathLst>
              <a:path w="1704" h="2676" extrusionOk="0">
                <a:moveTo>
                  <a:pt x="852" y="274"/>
                </a:moveTo>
                <a:cubicBezTo>
                  <a:pt x="1004" y="274"/>
                  <a:pt x="1156" y="335"/>
                  <a:pt x="1247" y="457"/>
                </a:cubicBezTo>
                <a:cubicBezTo>
                  <a:pt x="1338" y="609"/>
                  <a:pt x="1369" y="791"/>
                  <a:pt x="1369" y="1004"/>
                </a:cubicBezTo>
                <a:cubicBezTo>
                  <a:pt x="1369" y="1247"/>
                  <a:pt x="1338" y="1399"/>
                  <a:pt x="1247" y="1551"/>
                </a:cubicBezTo>
                <a:cubicBezTo>
                  <a:pt x="1156" y="1673"/>
                  <a:pt x="1004" y="1733"/>
                  <a:pt x="852" y="1733"/>
                </a:cubicBezTo>
                <a:cubicBezTo>
                  <a:pt x="700" y="1733"/>
                  <a:pt x="548" y="1673"/>
                  <a:pt x="457" y="1551"/>
                </a:cubicBezTo>
                <a:cubicBezTo>
                  <a:pt x="366" y="1399"/>
                  <a:pt x="335" y="1247"/>
                  <a:pt x="335" y="1004"/>
                </a:cubicBezTo>
                <a:cubicBezTo>
                  <a:pt x="335" y="791"/>
                  <a:pt x="366" y="609"/>
                  <a:pt x="457" y="457"/>
                </a:cubicBezTo>
                <a:cubicBezTo>
                  <a:pt x="548" y="335"/>
                  <a:pt x="700" y="274"/>
                  <a:pt x="852" y="274"/>
                </a:cubicBezTo>
                <a:close/>
                <a:moveTo>
                  <a:pt x="913" y="1"/>
                </a:moveTo>
                <a:cubicBezTo>
                  <a:pt x="791" y="1"/>
                  <a:pt x="670" y="31"/>
                  <a:pt x="578" y="92"/>
                </a:cubicBezTo>
                <a:cubicBezTo>
                  <a:pt x="457" y="153"/>
                  <a:pt x="396" y="244"/>
                  <a:pt x="335" y="335"/>
                </a:cubicBezTo>
                <a:lnTo>
                  <a:pt x="335" y="62"/>
                </a:lnTo>
                <a:lnTo>
                  <a:pt x="1" y="62"/>
                </a:lnTo>
                <a:lnTo>
                  <a:pt x="1" y="2676"/>
                </a:lnTo>
                <a:lnTo>
                  <a:pt x="335" y="2676"/>
                </a:lnTo>
                <a:lnTo>
                  <a:pt x="335" y="1673"/>
                </a:lnTo>
                <a:cubicBezTo>
                  <a:pt x="396" y="1764"/>
                  <a:pt x="457" y="1855"/>
                  <a:pt x="578" y="1916"/>
                </a:cubicBezTo>
                <a:cubicBezTo>
                  <a:pt x="670" y="1977"/>
                  <a:pt x="791" y="2007"/>
                  <a:pt x="913" y="2007"/>
                </a:cubicBezTo>
                <a:cubicBezTo>
                  <a:pt x="1156" y="2007"/>
                  <a:pt x="1338" y="1916"/>
                  <a:pt x="1490" y="1733"/>
                </a:cubicBezTo>
                <a:cubicBezTo>
                  <a:pt x="1642" y="1551"/>
                  <a:pt x="1703" y="1308"/>
                  <a:pt x="1703" y="1004"/>
                </a:cubicBezTo>
                <a:cubicBezTo>
                  <a:pt x="1703" y="700"/>
                  <a:pt x="1642" y="457"/>
                  <a:pt x="1490" y="274"/>
                </a:cubicBezTo>
                <a:cubicBezTo>
                  <a:pt x="1338" y="92"/>
                  <a:pt x="1156" y="1"/>
                  <a:pt x="91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Google Shape;148;p18"/>
          <p:cNvSpPr/>
          <p:nvPr/>
        </p:nvSpPr>
        <p:spPr>
          <a:xfrm>
            <a:off x="5076544" y="5734532"/>
            <a:ext cx="15472" cy="120779"/>
          </a:xfrm>
          <a:custGeom>
            <a:avLst/>
            <a:gdLst/>
            <a:ahLst/>
            <a:cxnLst/>
            <a:rect l="l" t="t" r="r" b="b"/>
            <a:pathLst>
              <a:path w="335" h="2615" extrusionOk="0">
                <a:moveTo>
                  <a:pt x="0" y="0"/>
                </a:moveTo>
                <a:lnTo>
                  <a:pt x="0" y="2614"/>
                </a:lnTo>
                <a:lnTo>
                  <a:pt x="335" y="2614"/>
                </a:lnTo>
                <a:lnTo>
                  <a:pt x="33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Google Shape;149;p18"/>
          <p:cNvSpPr/>
          <p:nvPr/>
        </p:nvSpPr>
        <p:spPr>
          <a:xfrm>
            <a:off x="5128502" y="5768200"/>
            <a:ext cx="85676" cy="120779"/>
          </a:xfrm>
          <a:custGeom>
            <a:avLst/>
            <a:gdLst/>
            <a:ahLst/>
            <a:cxnLst/>
            <a:rect l="l" t="t" r="r" b="b"/>
            <a:pathLst>
              <a:path w="1855" h="2615" extrusionOk="0">
                <a:moveTo>
                  <a:pt x="0" y="1"/>
                </a:moveTo>
                <a:lnTo>
                  <a:pt x="760" y="1855"/>
                </a:lnTo>
                <a:lnTo>
                  <a:pt x="699" y="2007"/>
                </a:lnTo>
                <a:cubicBezTo>
                  <a:pt x="638" y="2159"/>
                  <a:pt x="608" y="2250"/>
                  <a:pt x="547" y="2280"/>
                </a:cubicBezTo>
                <a:cubicBezTo>
                  <a:pt x="517" y="2311"/>
                  <a:pt x="426" y="2341"/>
                  <a:pt x="365" y="2341"/>
                </a:cubicBezTo>
                <a:lnTo>
                  <a:pt x="183" y="2341"/>
                </a:lnTo>
                <a:lnTo>
                  <a:pt x="183" y="2615"/>
                </a:lnTo>
                <a:lnTo>
                  <a:pt x="426" y="2615"/>
                </a:lnTo>
                <a:cubicBezTo>
                  <a:pt x="547" y="2615"/>
                  <a:pt x="669" y="2584"/>
                  <a:pt x="760" y="2493"/>
                </a:cubicBezTo>
                <a:cubicBezTo>
                  <a:pt x="851" y="2432"/>
                  <a:pt x="912" y="2280"/>
                  <a:pt x="1003" y="2067"/>
                </a:cubicBezTo>
                <a:lnTo>
                  <a:pt x="1854" y="1"/>
                </a:lnTo>
                <a:lnTo>
                  <a:pt x="1520" y="1"/>
                </a:lnTo>
                <a:lnTo>
                  <a:pt x="912" y="1490"/>
                </a:lnTo>
                <a:lnTo>
                  <a:pt x="334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Google Shape;150;p18"/>
          <p:cNvSpPr/>
          <p:nvPr/>
        </p:nvSpPr>
        <p:spPr>
          <a:xfrm>
            <a:off x="5313795" y="5737303"/>
            <a:ext cx="92696" cy="120779"/>
          </a:xfrm>
          <a:custGeom>
            <a:avLst/>
            <a:gdLst/>
            <a:ahLst/>
            <a:cxnLst/>
            <a:rect l="l" t="t" r="r" b="b"/>
            <a:pathLst>
              <a:path w="2007" h="2615" extrusionOk="0">
                <a:moveTo>
                  <a:pt x="1216" y="1"/>
                </a:moveTo>
                <a:cubicBezTo>
                  <a:pt x="821" y="1"/>
                  <a:pt x="547" y="122"/>
                  <a:pt x="304" y="335"/>
                </a:cubicBezTo>
                <a:cubicBezTo>
                  <a:pt x="92" y="578"/>
                  <a:pt x="0" y="882"/>
                  <a:pt x="0" y="1308"/>
                </a:cubicBezTo>
                <a:cubicBezTo>
                  <a:pt x="0" y="1703"/>
                  <a:pt x="92" y="2007"/>
                  <a:pt x="304" y="2250"/>
                </a:cubicBezTo>
                <a:cubicBezTo>
                  <a:pt x="547" y="2493"/>
                  <a:pt x="821" y="2615"/>
                  <a:pt x="1216" y="2615"/>
                </a:cubicBezTo>
                <a:cubicBezTo>
                  <a:pt x="1368" y="2615"/>
                  <a:pt x="1520" y="2585"/>
                  <a:pt x="1642" y="2554"/>
                </a:cubicBezTo>
                <a:cubicBezTo>
                  <a:pt x="1763" y="2493"/>
                  <a:pt x="1885" y="2433"/>
                  <a:pt x="2006" y="2372"/>
                </a:cubicBezTo>
                <a:lnTo>
                  <a:pt x="2006" y="2007"/>
                </a:lnTo>
                <a:cubicBezTo>
                  <a:pt x="1915" y="2098"/>
                  <a:pt x="1794" y="2189"/>
                  <a:pt x="1642" y="2250"/>
                </a:cubicBezTo>
                <a:cubicBezTo>
                  <a:pt x="1520" y="2311"/>
                  <a:pt x="1368" y="2311"/>
                  <a:pt x="1247" y="2311"/>
                </a:cubicBezTo>
                <a:cubicBezTo>
                  <a:pt x="943" y="2311"/>
                  <a:pt x="730" y="2250"/>
                  <a:pt x="578" y="2068"/>
                </a:cubicBezTo>
                <a:cubicBezTo>
                  <a:pt x="426" y="1885"/>
                  <a:pt x="335" y="1642"/>
                  <a:pt x="335" y="1308"/>
                </a:cubicBezTo>
                <a:cubicBezTo>
                  <a:pt x="335" y="974"/>
                  <a:pt x="426" y="700"/>
                  <a:pt x="578" y="548"/>
                </a:cubicBezTo>
                <a:cubicBezTo>
                  <a:pt x="730" y="366"/>
                  <a:pt x="943" y="274"/>
                  <a:pt x="1247" y="274"/>
                </a:cubicBezTo>
                <a:cubicBezTo>
                  <a:pt x="1368" y="274"/>
                  <a:pt x="1520" y="305"/>
                  <a:pt x="1642" y="335"/>
                </a:cubicBezTo>
                <a:cubicBezTo>
                  <a:pt x="1794" y="396"/>
                  <a:pt x="1915" y="487"/>
                  <a:pt x="2006" y="578"/>
                </a:cubicBezTo>
                <a:lnTo>
                  <a:pt x="2006" y="244"/>
                </a:lnTo>
                <a:cubicBezTo>
                  <a:pt x="1915" y="153"/>
                  <a:pt x="1763" y="92"/>
                  <a:pt x="1642" y="62"/>
                </a:cubicBezTo>
                <a:cubicBezTo>
                  <a:pt x="1520" y="1"/>
                  <a:pt x="1368" y="1"/>
                  <a:pt x="121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Google Shape;151;p18"/>
          <p:cNvSpPr/>
          <p:nvPr/>
        </p:nvSpPr>
        <p:spPr>
          <a:xfrm>
            <a:off x="5447131" y="5734532"/>
            <a:ext cx="74453" cy="120779"/>
          </a:xfrm>
          <a:custGeom>
            <a:avLst/>
            <a:gdLst/>
            <a:ahLst/>
            <a:cxnLst/>
            <a:rect l="l" t="t" r="r" b="b"/>
            <a:pathLst>
              <a:path w="1611" h="2615" extrusionOk="0">
                <a:moveTo>
                  <a:pt x="1" y="0"/>
                </a:moveTo>
                <a:lnTo>
                  <a:pt x="1" y="2614"/>
                </a:lnTo>
                <a:lnTo>
                  <a:pt x="335" y="2614"/>
                </a:lnTo>
                <a:lnTo>
                  <a:pt x="335" y="1550"/>
                </a:lnTo>
                <a:cubicBezTo>
                  <a:pt x="335" y="1368"/>
                  <a:pt x="366" y="1216"/>
                  <a:pt x="487" y="1125"/>
                </a:cubicBezTo>
                <a:cubicBezTo>
                  <a:pt x="578" y="1003"/>
                  <a:pt x="700" y="942"/>
                  <a:pt x="882" y="942"/>
                </a:cubicBezTo>
                <a:cubicBezTo>
                  <a:pt x="1004" y="942"/>
                  <a:pt x="1126" y="1003"/>
                  <a:pt x="1186" y="1094"/>
                </a:cubicBezTo>
                <a:cubicBezTo>
                  <a:pt x="1247" y="1186"/>
                  <a:pt x="1278" y="1307"/>
                  <a:pt x="1278" y="1489"/>
                </a:cubicBezTo>
                <a:lnTo>
                  <a:pt x="1278" y="2614"/>
                </a:lnTo>
                <a:lnTo>
                  <a:pt x="1612" y="2614"/>
                </a:lnTo>
                <a:lnTo>
                  <a:pt x="1612" y="1489"/>
                </a:lnTo>
                <a:cubicBezTo>
                  <a:pt x="1612" y="1216"/>
                  <a:pt x="1551" y="1003"/>
                  <a:pt x="1430" y="882"/>
                </a:cubicBezTo>
                <a:cubicBezTo>
                  <a:pt x="1308" y="760"/>
                  <a:pt x="1156" y="669"/>
                  <a:pt x="943" y="669"/>
                </a:cubicBezTo>
                <a:cubicBezTo>
                  <a:pt x="822" y="669"/>
                  <a:pt x="700" y="699"/>
                  <a:pt x="578" y="760"/>
                </a:cubicBezTo>
                <a:cubicBezTo>
                  <a:pt x="487" y="821"/>
                  <a:pt x="396" y="912"/>
                  <a:pt x="335" y="1034"/>
                </a:cubicBezTo>
                <a:lnTo>
                  <a:pt x="33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Google Shape;152;p18"/>
          <p:cNvSpPr/>
          <p:nvPr/>
        </p:nvSpPr>
        <p:spPr>
          <a:xfrm>
            <a:off x="5562268" y="5765383"/>
            <a:ext cx="73021" cy="92696"/>
          </a:xfrm>
          <a:custGeom>
            <a:avLst/>
            <a:gdLst/>
            <a:ahLst/>
            <a:cxnLst/>
            <a:rect l="l" t="t" r="r" b="b"/>
            <a:pathLst>
              <a:path w="1581" h="2007" extrusionOk="0">
                <a:moveTo>
                  <a:pt x="1277" y="1004"/>
                </a:moveTo>
                <a:lnTo>
                  <a:pt x="1277" y="1065"/>
                </a:lnTo>
                <a:cubicBezTo>
                  <a:pt x="1277" y="1277"/>
                  <a:pt x="1216" y="1429"/>
                  <a:pt x="1125" y="1551"/>
                </a:cubicBezTo>
                <a:cubicBezTo>
                  <a:pt x="1003" y="1673"/>
                  <a:pt x="882" y="1733"/>
                  <a:pt x="700" y="1733"/>
                </a:cubicBezTo>
                <a:cubicBezTo>
                  <a:pt x="578" y="1733"/>
                  <a:pt x="487" y="1703"/>
                  <a:pt x="396" y="1642"/>
                </a:cubicBezTo>
                <a:cubicBezTo>
                  <a:pt x="335" y="1581"/>
                  <a:pt x="304" y="1490"/>
                  <a:pt x="304" y="1369"/>
                </a:cubicBezTo>
                <a:cubicBezTo>
                  <a:pt x="304" y="1247"/>
                  <a:pt x="335" y="1156"/>
                  <a:pt x="456" y="1095"/>
                </a:cubicBezTo>
                <a:cubicBezTo>
                  <a:pt x="548" y="1034"/>
                  <a:pt x="730" y="1004"/>
                  <a:pt x="973" y="1004"/>
                </a:cubicBezTo>
                <a:close/>
                <a:moveTo>
                  <a:pt x="760" y="1"/>
                </a:moveTo>
                <a:cubicBezTo>
                  <a:pt x="669" y="1"/>
                  <a:pt x="578" y="31"/>
                  <a:pt x="456" y="31"/>
                </a:cubicBezTo>
                <a:cubicBezTo>
                  <a:pt x="365" y="62"/>
                  <a:pt x="244" y="92"/>
                  <a:pt x="122" y="153"/>
                </a:cubicBezTo>
                <a:lnTo>
                  <a:pt x="122" y="426"/>
                </a:lnTo>
                <a:cubicBezTo>
                  <a:pt x="213" y="366"/>
                  <a:pt x="335" y="335"/>
                  <a:pt x="426" y="305"/>
                </a:cubicBezTo>
                <a:cubicBezTo>
                  <a:pt x="517" y="274"/>
                  <a:pt x="639" y="274"/>
                  <a:pt x="730" y="274"/>
                </a:cubicBezTo>
                <a:cubicBezTo>
                  <a:pt x="912" y="274"/>
                  <a:pt x="1034" y="305"/>
                  <a:pt x="1125" y="396"/>
                </a:cubicBezTo>
                <a:cubicBezTo>
                  <a:pt x="1216" y="457"/>
                  <a:pt x="1277" y="578"/>
                  <a:pt x="1277" y="730"/>
                </a:cubicBezTo>
                <a:lnTo>
                  <a:pt x="1277" y="761"/>
                </a:lnTo>
                <a:lnTo>
                  <a:pt x="851" y="761"/>
                </a:lnTo>
                <a:cubicBezTo>
                  <a:pt x="548" y="761"/>
                  <a:pt x="335" y="821"/>
                  <a:pt x="213" y="913"/>
                </a:cubicBezTo>
                <a:cubicBezTo>
                  <a:pt x="61" y="1034"/>
                  <a:pt x="0" y="1186"/>
                  <a:pt x="0" y="1399"/>
                </a:cubicBezTo>
                <a:cubicBezTo>
                  <a:pt x="0" y="1581"/>
                  <a:pt x="61" y="1733"/>
                  <a:pt x="152" y="1825"/>
                </a:cubicBezTo>
                <a:cubicBezTo>
                  <a:pt x="274" y="1946"/>
                  <a:pt x="426" y="2007"/>
                  <a:pt x="608" y="2007"/>
                </a:cubicBezTo>
                <a:cubicBezTo>
                  <a:pt x="760" y="2007"/>
                  <a:pt x="912" y="1977"/>
                  <a:pt x="1003" y="1916"/>
                </a:cubicBezTo>
                <a:cubicBezTo>
                  <a:pt x="1125" y="1855"/>
                  <a:pt x="1216" y="1764"/>
                  <a:pt x="1277" y="1673"/>
                </a:cubicBezTo>
                <a:lnTo>
                  <a:pt x="1277" y="1946"/>
                </a:lnTo>
                <a:lnTo>
                  <a:pt x="1581" y="1946"/>
                </a:lnTo>
                <a:lnTo>
                  <a:pt x="1581" y="882"/>
                </a:lnTo>
                <a:cubicBezTo>
                  <a:pt x="1581" y="578"/>
                  <a:pt x="1520" y="366"/>
                  <a:pt x="1399" y="214"/>
                </a:cubicBezTo>
                <a:cubicBezTo>
                  <a:pt x="1247" y="92"/>
                  <a:pt x="1034" y="1"/>
                  <a:pt x="76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Google Shape;153;p18"/>
          <p:cNvSpPr/>
          <p:nvPr/>
        </p:nvSpPr>
        <p:spPr>
          <a:xfrm>
            <a:off x="5682997" y="5734532"/>
            <a:ext cx="14087" cy="120779"/>
          </a:xfrm>
          <a:custGeom>
            <a:avLst/>
            <a:gdLst/>
            <a:ahLst/>
            <a:cxnLst/>
            <a:rect l="l" t="t" r="r" b="b"/>
            <a:pathLst>
              <a:path w="305" h="2615" extrusionOk="0">
                <a:moveTo>
                  <a:pt x="0" y="0"/>
                </a:moveTo>
                <a:lnTo>
                  <a:pt x="0" y="395"/>
                </a:lnTo>
                <a:lnTo>
                  <a:pt x="304" y="395"/>
                </a:lnTo>
                <a:lnTo>
                  <a:pt x="304" y="0"/>
                </a:lnTo>
                <a:close/>
                <a:moveTo>
                  <a:pt x="0" y="730"/>
                </a:moveTo>
                <a:lnTo>
                  <a:pt x="0" y="2614"/>
                </a:lnTo>
                <a:lnTo>
                  <a:pt x="304" y="2614"/>
                </a:lnTo>
                <a:lnTo>
                  <a:pt x="304" y="7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Google Shape;154;p18"/>
          <p:cNvSpPr/>
          <p:nvPr/>
        </p:nvSpPr>
        <p:spPr>
          <a:xfrm>
            <a:off x="5743359" y="5765383"/>
            <a:ext cx="73067" cy="89925"/>
          </a:xfrm>
          <a:custGeom>
            <a:avLst/>
            <a:gdLst/>
            <a:ahLst/>
            <a:cxnLst/>
            <a:rect l="l" t="t" r="r" b="b"/>
            <a:pathLst>
              <a:path w="1582" h="1947" extrusionOk="0">
                <a:moveTo>
                  <a:pt x="943" y="1"/>
                </a:moveTo>
                <a:cubicBezTo>
                  <a:pt x="791" y="1"/>
                  <a:pt x="700" y="31"/>
                  <a:pt x="578" y="92"/>
                </a:cubicBezTo>
                <a:cubicBezTo>
                  <a:pt x="487" y="153"/>
                  <a:pt x="396" y="244"/>
                  <a:pt x="335" y="366"/>
                </a:cubicBezTo>
                <a:lnTo>
                  <a:pt x="335" y="62"/>
                </a:lnTo>
                <a:lnTo>
                  <a:pt x="0" y="62"/>
                </a:lnTo>
                <a:lnTo>
                  <a:pt x="0" y="1946"/>
                </a:lnTo>
                <a:lnTo>
                  <a:pt x="335" y="1946"/>
                </a:lnTo>
                <a:lnTo>
                  <a:pt x="335" y="882"/>
                </a:lnTo>
                <a:cubicBezTo>
                  <a:pt x="335" y="700"/>
                  <a:pt x="365" y="548"/>
                  <a:pt x="456" y="457"/>
                </a:cubicBezTo>
                <a:cubicBezTo>
                  <a:pt x="578" y="335"/>
                  <a:pt x="700" y="274"/>
                  <a:pt x="852" y="274"/>
                </a:cubicBezTo>
                <a:cubicBezTo>
                  <a:pt x="1004" y="274"/>
                  <a:pt x="1125" y="335"/>
                  <a:pt x="1186" y="426"/>
                </a:cubicBezTo>
                <a:cubicBezTo>
                  <a:pt x="1247" y="518"/>
                  <a:pt x="1277" y="639"/>
                  <a:pt x="1277" y="821"/>
                </a:cubicBezTo>
                <a:lnTo>
                  <a:pt x="1277" y="1946"/>
                </a:lnTo>
                <a:lnTo>
                  <a:pt x="1581" y="1946"/>
                </a:lnTo>
                <a:lnTo>
                  <a:pt x="1581" y="821"/>
                </a:lnTo>
                <a:cubicBezTo>
                  <a:pt x="1581" y="548"/>
                  <a:pt x="1551" y="335"/>
                  <a:pt x="1429" y="214"/>
                </a:cubicBezTo>
                <a:cubicBezTo>
                  <a:pt x="1307" y="92"/>
                  <a:pt x="1155" y="1"/>
                  <a:pt x="94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Google Shape;155;p18"/>
          <p:cNvSpPr/>
          <p:nvPr/>
        </p:nvSpPr>
        <p:spPr>
          <a:xfrm>
            <a:off x="5932855" y="5738735"/>
            <a:ext cx="105352" cy="116575"/>
          </a:xfrm>
          <a:custGeom>
            <a:avLst/>
            <a:gdLst/>
            <a:ahLst/>
            <a:cxnLst/>
            <a:rect l="l" t="t" r="r" b="b"/>
            <a:pathLst>
              <a:path w="2281" h="2524" extrusionOk="0">
                <a:moveTo>
                  <a:pt x="1" y="0"/>
                </a:moveTo>
                <a:lnTo>
                  <a:pt x="1" y="2523"/>
                </a:lnTo>
                <a:lnTo>
                  <a:pt x="305" y="2523"/>
                </a:lnTo>
                <a:lnTo>
                  <a:pt x="305" y="304"/>
                </a:lnTo>
                <a:lnTo>
                  <a:pt x="974" y="2037"/>
                </a:lnTo>
                <a:lnTo>
                  <a:pt x="1308" y="2037"/>
                </a:lnTo>
                <a:lnTo>
                  <a:pt x="1946" y="304"/>
                </a:lnTo>
                <a:lnTo>
                  <a:pt x="1946" y="2523"/>
                </a:lnTo>
                <a:lnTo>
                  <a:pt x="2281" y="2523"/>
                </a:lnTo>
                <a:lnTo>
                  <a:pt x="2281" y="0"/>
                </a:lnTo>
                <a:lnTo>
                  <a:pt x="1794" y="0"/>
                </a:lnTo>
                <a:lnTo>
                  <a:pt x="1126" y="1733"/>
                </a:lnTo>
                <a:lnTo>
                  <a:pt x="48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Google Shape;156;p18"/>
          <p:cNvSpPr/>
          <p:nvPr/>
        </p:nvSpPr>
        <p:spPr>
          <a:xfrm>
            <a:off x="6081663" y="6070183"/>
            <a:ext cx="73067" cy="92696"/>
          </a:xfrm>
          <a:custGeom>
            <a:avLst/>
            <a:gdLst/>
            <a:ahLst/>
            <a:cxnLst/>
            <a:rect l="l" t="t" r="r" b="b"/>
            <a:pathLst>
              <a:path w="1582" h="2007" extrusionOk="0">
                <a:moveTo>
                  <a:pt x="1277" y="1004"/>
                </a:moveTo>
                <a:lnTo>
                  <a:pt x="1277" y="1065"/>
                </a:lnTo>
                <a:cubicBezTo>
                  <a:pt x="1277" y="1277"/>
                  <a:pt x="1217" y="1429"/>
                  <a:pt x="1125" y="1551"/>
                </a:cubicBezTo>
                <a:cubicBezTo>
                  <a:pt x="1034" y="1673"/>
                  <a:pt x="882" y="1733"/>
                  <a:pt x="700" y="1733"/>
                </a:cubicBezTo>
                <a:cubicBezTo>
                  <a:pt x="578" y="1733"/>
                  <a:pt x="487" y="1703"/>
                  <a:pt x="426" y="1642"/>
                </a:cubicBezTo>
                <a:cubicBezTo>
                  <a:pt x="335" y="1581"/>
                  <a:pt x="305" y="1490"/>
                  <a:pt x="305" y="1369"/>
                </a:cubicBezTo>
                <a:cubicBezTo>
                  <a:pt x="305" y="1247"/>
                  <a:pt x="366" y="1156"/>
                  <a:pt x="457" y="1095"/>
                </a:cubicBezTo>
                <a:cubicBezTo>
                  <a:pt x="548" y="1034"/>
                  <a:pt x="730" y="1004"/>
                  <a:pt x="973" y="1004"/>
                </a:cubicBezTo>
                <a:close/>
                <a:moveTo>
                  <a:pt x="791" y="1"/>
                </a:moveTo>
                <a:cubicBezTo>
                  <a:pt x="670" y="1"/>
                  <a:pt x="578" y="31"/>
                  <a:pt x="457" y="31"/>
                </a:cubicBezTo>
                <a:cubicBezTo>
                  <a:pt x="366" y="62"/>
                  <a:pt x="244" y="92"/>
                  <a:pt x="122" y="153"/>
                </a:cubicBezTo>
                <a:lnTo>
                  <a:pt x="122" y="426"/>
                </a:lnTo>
                <a:cubicBezTo>
                  <a:pt x="244" y="366"/>
                  <a:pt x="335" y="335"/>
                  <a:pt x="426" y="305"/>
                </a:cubicBezTo>
                <a:cubicBezTo>
                  <a:pt x="548" y="274"/>
                  <a:pt x="639" y="274"/>
                  <a:pt x="761" y="274"/>
                </a:cubicBezTo>
                <a:cubicBezTo>
                  <a:pt x="913" y="274"/>
                  <a:pt x="1034" y="305"/>
                  <a:pt x="1156" y="396"/>
                </a:cubicBezTo>
                <a:cubicBezTo>
                  <a:pt x="1247" y="457"/>
                  <a:pt x="1277" y="578"/>
                  <a:pt x="1277" y="730"/>
                </a:cubicBezTo>
                <a:lnTo>
                  <a:pt x="1277" y="761"/>
                </a:lnTo>
                <a:lnTo>
                  <a:pt x="852" y="761"/>
                </a:lnTo>
                <a:cubicBezTo>
                  <a:pt x="578" y="761"/>
                  <a:pt x="366" y="821"/>
                  <a:pt x="214" y="913"/>
                </a:cubicBezTo>
                <a:cubicBezTo>
                  <a:pt x="62" y="1034"/>
                  <a:pt x="1" y="1186"/>
                  <a:pt x="1" y="1399"/>
                </a:cubicBezTo>
                <a:cubicBezTo>
                  <a:pt x="1" y="1581"/>
                  <a:pt x="62" y="1733"/>
                  <a:pt x="183" y="1825"/>
                </a:cubicBezTo>
                <a:cubicBezTo>
                  <a:pt x="274" y="1946"/>
                  <a:pt x="426" y="2007"/>
                  <a:pt x="639" y="2007"/>
                </a:cubicBezTo>
                <a:cubicBezTo>
                  <a:pt x="791" y="2007"/>
                  <a:pt x="913" y="1977"/>
                  <a:pt x="1034" y="1916"/>
                </a:cubicBezTo>
                <a:cubicBezTo>
                  <a:pt x="1125" y="1855"/>
                  <a:pt x="1217" y="1764"/>
                  <a:pt x="1277" y="1673"/>
                </a:cubicBezTo>
                <a:lnTo>
                  <a:pt x="1277" y="1946"/>
                </a:lnTo>
                <a:lnTo>
                  <a:pt x="1581" y="1946"/>
                </a:lnTo>
                <a:lnTo>
                  <a:pt x="1581" y="882"/>
                </a:lnTo>
                <a:cubicBezTo>
                  <a:pt x="1581" y="578"/>
                  <a:pt x="1521" y="366"/>
                  <a:pt x="1399" y="214"/>
                </a:cubicBezTo>
                <a:cubicBezTo>
                  <a:pt x="1247" y="92"/>
                  <a:pt x="1065" y="1"/>
                  <a:pt x="79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Google Shape;157;p18"/>
          <p:cNvSpPr/>
          <p:nvPr/>
        </p:nvSpPr>
        <p:spPr>
          <a:xfrm>
            <a:off x="6202389" y="6070183"/>
            <a:ext cx="73067" cy="89925"/>
          </a:xfrm>
          <a:custGeom>
            <a:avLst/>
            <a:gdLst/>
            <a:ahLst/>
            <a:cxnLst/>
            <a:rect l="l" t="t" r="r" b="b"/>
            <a:pathLst>
              <a:path w="1582" h="1947" extrusionOk="0">
                <a:moveTo>
                  <a:pt x="913" y="1"/>
                </a:moveTo>
                <a:cubicBezTo>
                  <a:pt x="791" y="1"/>
                  <a:pt x="670" y="31"/>
                  <a:pt x="578" y="92"/>
                </a:cubicBezTo>
                <a:cubicBezTo>
                  <a:pt x="457" y="153"/>
                  <a:pt x="366" y="244"/>
                  <a:pt x="305" y="366"/>
                </a:cubicBezTo>
                <a:lnTo>
                  <a:pt x="305" y="62"/>
                </a:lnTo>
                <a:lnTo>
                  <a:pt x="1" y="62"/>
                </a:lnTo>
                <a:lnTo>
                  <a:pt x="1" y="1946"/>
                </a:lnTo>
                <a:lnTo>
                  <a:pt x="305" y="1946"/>
                </a:lnTo>
                <a:lnTo>
                  <a:pt x="305" y="882"/>
                </a:lnTo>
                <a:cubicBezTo>
                  <a:pt x="305" y="700"/>
                  <a:pt x="366" y="548"/>
                  <a:pt x="457" y="457"/>
                </a:cubicBezTo>
                <a:cubicBezTo>
                  <a:pt x="548" y="335"/>
                  <a:pt x="670" y="274"/>
                  <a:pt x="852" y="274"/>
                </a:cubicBezTo>
                <a:cubicBezTo>
                  <a:pt x="974" y="274"/>
                  <a:pt x="1095" y="335"/>
                  <a:pt x="1156" y="426"/>
                </a:cubicBezTo>
                <a:cubicBezTo>
                  <a:pt x="1217" y="518"/>
                  <a:pt x="1247" y="639"/>
                  <a:pt x="1247" y="821"/>
                </a:cubicBezTo>
                <a:lnTo>
                  <a:pt x="1247" y="1946"/>
                </a:lnTo>
                <a:lnTo>
                  <a:pt x="1581" y="1946"/>
                </a:lnTo>
                <a:lnTo>
                  <a:pt x="1581" y="821"/>
                </a:lnTo>
                <a:cubicBezTo>
                  <a:pt x="1581" y="548"/>
                  <a:pt x="1521" y="335"/>
                  <a:pt x="1399" y="214"/>
                </a:cubicBezTo>
                <a:cubicBezTo>
                  <a:pt x="1308" y="92"/>
                  <a:pt x="1125" y="1"/>
                  <a:pt x="91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Google Shape;158;p18"/>
          <p:cNvSpPr/>
          <p:nvPr/>
        </p:nvSpPr>
        <p:spPr>
          <a:xfrm>
            <a:off x="6316096" y="6171783"/>
            <a:ext cx="73067" cy="92696"/>
          </a:xfrm>
          <a:custGeom>
            <a:avLst/>
            <a:gdLst/>
            <a:ahLst/>
            <a:cxnLst/>
            <a:rect l="l" t="t" r="r" b="b"/>
            <a:pathLst>
              <a:path w="1582" h="2007" extrusionOk="0">
                <a:moveTo>
                  <a:pt x="1278" y="1004"/>
                </a:moveTo>
                <a:lnTo>
                  <a:pt x="1278" y="1065"/>
                </a:lnTo>
                <a:cubicBezTo>
                  <a:pt x="1278" y="1277"/>
                  <a:pt x="1217" y="1429"/>
                  <a:pt x="1126" y="1551"/>
                </a:cubicBezTo>
                <a:cubicBezTo>
                  <a:pt x="1034" y="1673"/>
                  <a:pt x="882" y="1733"/>
                  <a:pt x="700" y="1733"/>
                </a:cubicBezTo>
                <a:cubicBezTo>
                  <a:pt x="578" y="1733"/>
                  <a:pt x="487" y="1703"/>
                  <a:pt x="426" y="1642"/>
                </a:cubicBezTo>
                <a:cubicBezTo>
                  <a:pt x="335" y="1581"/>
                  <a:pt x="305" y="1490"/>
                  <a:pt x="305" y="1369"/>
                </a:cubicBezTo>
                <a:cubicBezTo>
                  <a:pt x="305" y="1247"/>
                  <a:pt x="366" y="1156"/>
                  <a:pt x="457" y="1095"/>
                </a:cubicBezTo>
                <a:cubicBezTo>
                  <a:pt x="548" y="1034"/>
                  <a:pt x="730" y="1004"/>
                  <a:pt x="974" y="1004"/>
                </a:cubicBezTo>
                <a:close/>
                <a:moveTo>
                  <a:pt x="791" y="1"/>
                </a:moveTo>
                <a:cubicBezTo>
                  <a:pt x="670" y="1"/>
                  <a:pt x="578" y="31"/>
                  <a:pt x="457" y="31"/>
                </a:cubicBezTo>
                <a:cubicBezTo>
                  <a:pt x="366" y="62"/>
                  <a:pt x="244" y="92"/>
                  <a:pt x="122" y="153"/>
                </a:cubicBezTo>
                <a:lnTo>
                  <a:pt x="122" y="426"/>
                </a:lnTo>
                <a:cubicBezTo>
                  <a:pt x="214" y="366"/>
                  <a:pt x="335" y="335"/>
                  <a:pt x="426" y="305"/>
                </a:cubicBezTo>
                <a:cubicBezTo>
                  <a:pt x="518" y="274"/>
                  <a:pt x="639" y="274"/>
                  <a:pt x="730" y="274"/>
                </a:cubicBezTo>
                <a:cubicBezTo>
                  <a:pt x="913" y="274"/>
                  <a:pt x="1034" y="305"/>
                  <a:pt x="1126" y="396"/>
                </a:cubicBezTo>
                <a:cubicBezTo>
                  <a:pt x="1247" y="457"/>
                  <a:pt x="1278" y="578"/>
                  <a:pt x="1278" y="730"/>
                </a:cubicBezTo>
                <a:lnTo>
                  <a:pt x="1278" y="761"/>
                </a:lnTo>
                <a:lnTo>
                  <a:pt x="852" y="761"/>
                </a:lnTo>
                <a:cubicBezTo>
                  <a:pt x="578" y="761"/>
                  <a:pt x="366" y="821"/>
                  <a:pt x="214" y="913"/>
                </a:cubicBezTo>
                <a:cubicBezTo>
                  <a:pt x="62" y="1034"/>
                  <a:pt x="1" y="1186"/>
                  <a:pt x="1" y="1399"/>
                </a:cubicBezTo>
                <a:cubicBezTo>
                  <a:pt x="1" y="1581"/>
                  <a:pt x="62" y="1733"/>
                  <a:pt x="153" y="1825"/>
                </a:cubicBezTo>
                <a:cubicBezTo>
                  <a:pt x="274" y="1946"/>
                  <a:pt x="426" y="2007"/>
                  <a:pt x="639" y="2007"/>
                </a:cubicBezTo>
                <a:cubicBezTo>
                  <a:pt x="791" y="2007"/>
                  <a:pt x="913" y="1977"/>
                  <a:pt x="1004" y="1916"/>
                </a:cubicBezTo>
                <a:cubicBezTo>
                  <a:pt x="1126" y="1855"/>
                  <a:pt x="1217" y="1764"/>
                  <a:pt x="1278" y="1673"/>
                </a:cubicBezTo>
                <a:lnTo>
                  <a:pt x="1278" y="1946"/>
                </a:lnTo>
                <a:lnTo>
                  <a:pt x="1581" y="1946"/>
                </a:lnTo>
                <a:lnTo>
                  <a:pt x="1581" y="882"/>
                </a:lnTo>
                <a:cubicBezTo>
                  <a:pt x="1581" y="578"/>
                  <a:pt x="1521" y="366"/>
                  <a:pt x="1399" y="214"/>
                </a:cubicBezTo>
                <a:cubicBezTo>
                  <a:pt x="1247" y="92"/>
                  <a:pt x="1065" y="1"/>
                  <a:pt x="79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Google Shape;159;p18"/>
          <p:cNvSpPr/>
          <p:nvPr/>
        </p:nvSpPr>
        <p:spPr>
          <a:xfrm>
            <a:off x="6429803" y="5968583"/>
            <a:ext cx="78703" cy="123596"/>
          </a:xfrm>
          <a:custGeom>
            <a:avLst/>
            <a:gdLst/>
            <a:ahLst/>
            <a:cxnLst/>
            <a:rect l="l" t="t" r="r" b="b"/>
            <a:pathLst>
              <a:path w="1704" h="2676" extrusionOk="0">
                <a:moveTo>
                  <a:pt x="852" y="274"/>
                </a:moveTo>
                <a:cubicBezTo>
                  <a:pt x="1034" y="274"/>
                  <a:pt x="1156" y="335"/>
                  <a:pt x="1247" y="457"/>
                </a:cubicBezTo>
                <a:cubicBezTo>
                  <a:pt x="1338" y="578"/>
                  <a:pt x="1399" y="761"/>
                  <a:pt x="1399" y="973"/>
                </a:cubicBezTo>
                <a:cubicBezTo>
                  <a:pt x="1399" y="1217"/>
                  <a:pt x="1338" y="1369"/>
                  <a:pt x="1247" y="1490"/>
                </a:cubicBezTo>
                <a:cubicBezTo>
                  <a:pt x="1156" y="1612"/>
                  <a:pt x="1034" y="1703"/>
                  <a:pt x="852" y="1703"/>
                </a:cubicBezTo>
                <a:cubicBezTo>
                  <a:pt x="700" y="1703"/>
                  <a:pt x="578" y="1612"/>
                  <a:pt x="487" y="1490"/>
                </a:cubicBezTo>
                <a:cubicBezTo>
                  <a:pt x="396" y="1369"/>
                  <a:pt x="335" y="1217"/>
                  <a:pt x="335" y="973"/>
                </a:cubicBezTo>
                <a:cubicBezTo>
                  <a:pt x="335" y="761"/>
                  <a:pt x="396" y="578"/>
                  <a:pt x="487" y="457"/>
                </a:cubicBezTo>
                <a:cubicBezTo>
                  <a:pt x="578" y="335"/>
                  <a:pt x="700" y="274"/>
                  <a:pt x="852" y="274"/>
                </a:cubicBezTo>
                <a:close/>
                <a:moveTo>
                  <a:pt x="791" y="1"/>
                </a:moveTo>
                <a:cubicBezTo>
                  <a:pt x="548" y="1"/>
                  <a:pt x="366" y="92"/>
                  <a:pt x="214" y="274"/>
                </a:cubicBezTo>
                <a:cubicBezTo>
                  <a:pt x="92" y="457"/>
                  <a:pt x="1" y="700"/>
                  <a:pt x="1" y="973"/>
                </a:cubicBezTo>
                <a:cubicBezTo>
                  <a:pt x="1" y="1277"/>
                  <a:pt x="92" y="1521"/>
                  <a:pt x="214" y="1673"/>
                </a:cubicBezTo>
                <a:cubicBezTo>
                  <a:pt x="366" y="1855"/>
                  <a:pt x="548" y="1946"/>
                  <a:pt x="791" y="1946"/>
                </a:cubicBezTo>
                <a:cubicBezTo>
                  <a:pt x="913" y="1946"/>
                  <a:pt x="1034" y="1916"/>
                  <a:pt x="1156" y="1855"/>
                </a:cubicBezTo>
                <a:cubicBezTo>
                  <a:pt x="1247" y="1825"/>
                  <a:pt x="1338" y="1733"/>
                  <a:pt x="1399" y="1612"/>
                </a:cubicBezTo>
                <a:lnTo>
                  <a:pt x="1399" y="1764"/>
                </a:lnTo>
                <a:cubicBezTo>
                  <a:pt x="1399" y="1977"/>
                  <a:pt x="1338" y="2159"/>
                  <a:pt x="1247" y="2250"/>
                </a:cubicBezTo>
                <a:cubicBezTo>
                  <a:pt x="1156" y="2372"/>
                  <a:pt x="974" y="2402"/>
                  <a:pt x="791" y="2402"/>
                </a:cubicBezTo>
                <a:cubicBezTo>
                  <a:pt x="700" y="2402"/>
                  <a:pt x="609" y="2402"/>
                  <a:pt x="518" y="2372"/>
                </a:cubicBezTo>
                <a:cubicBezTo>
                  <a:pt x="426" y="2341"/>
                  <a:pt x="335" y="2311"/>
                  <a:pt x="244" y="2250"/>
                </a:cubicBezTo>
                <a:lnTo>
                  <a:pt x="244" y="2554"/>
                </a:lnTo>
                <a:cubicBezTo>
                  <a:pt x="335" y="2615"/>
                  <a:pt x="426" y="2615"/>
                  <a:pt x="518" y="2645"/>
                </a:cubicBezTo>
                <a:cubicBezTo>
                  <a:pt x="609" y="2645"/>
                  <a:pt x="730" y="2676"/>
                  <a:pt x="822" y="2676"/>
                </a:cubicBezTo>
                <a:cubicBezTo>
                  <a:pt x="1126" y="2676"/>
                  <a:pt x="1338" y="2584"/>
                  <a:pt x="1490" y="2432"/>
                </a:cubicBezTo>
                <a:cubicBezTo>
                  <a:pt x="1642" y="2280"/>
                  <a:pt x="1703" y="2037"/>
                  <a:pt x="1703" y="1703"/>
                </a:cubicBezTo>
                <a:lnTo>
                  <a:pt x="1703" y="62"/>
                </a:lnTo>
                <a:lnTo>
                  <a:pt x="1399" y="62"/>
                </a:lnTo>
                <a:lnTo>
                  <a:pt x="1399" y="335"/>
                </a:lnTo>
                <a:cubicBezTo>
                  <a:pt x="1338" y="244"/>
                  <a:pt x="1247" y="153"/>
                  <a:pt x="1156" y="92"/>
                </a:cubicBezTo>
                <a:cubicBezTo>
                  <a:pt x="1034" y="31"/>
                  <a:pt x="913" y="1"/>
                  <a:pt x="79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Google Shape;160;p18"/>
          <p:cNvSpPr/>
          <p:nvPr/>
        </p:nvSpPr>
        <p:spPr>
          <a:xfrm>
            <a:off x="6549145" y="6171783"/>
            <a:ext cx="81473" cy="92696"/>
          </a:xfrm>
          <a:custGeom>
            <a:avLst/>
            <a:gdLst/>
            <a:ahLst/>
            <a:cxnLst/>
            <a:rect l="l" t="t" r="r" b="b"/>
            <a:pathLst>
              <a:path w="1764" h="2007" extrusionOk="0">
                <a:moveTo>
                  <a:pt x="943" y="274"/>
                </a:moveTo>
                <a:cubicBezTo>
                  <a:pt x="1095" y="274"/>
                  <a:pt x="1216" y="335"/>
                  <a:pt x="1308" y="426"/>
                </a:cubicBezTo>
                <a:cubicBezTo>
                  <a:pt x="1399" y="518"/>
                  <a:pt x="1429" y="670"/>
                  <a:pt x="1460" y="821"/>
                </a:cubicBezTo>
                <a:lnTo>
                  <a:pt x="335" y="821"/>
                </a:lnTo>
                <a:cubicBezTo>
                  <a:pt x="365" y="670"/>
                  <a:pt x="426" y="518"/>
                  <a:pt x="517" y="426"/>
                </a:cubicBezTo>
                <a:cubicBezTo>
                  <a:pt x="609" y="335"/>
                  <a:pt x="760" y="274"/>
                  <a:pt x="943" y="274"/>
                </a:cubicBezTo>
                <a:close/>
                <a:moveTo>
                  <a:pt x="943" y="1"/>
                </a:moveTo>
                <a:cubicBezTo>
                  <a:pt x="639" y="1"/>
                  <a:pt x="426" y="92"/>
                  <a:pt x="244" y="274"/>
                </a:cubicBezTo>
                <a:cubicBezTo>
                  <a:pt x="92" y="457"/>
                  <a:pt x="1" y="700"/>
                  <a:pt x="1" y="1034"/>
                </a:cubicBezTo>
                <a:cubicBezTo>
                  <a:pt x="1" y="1308"/>
                  <a:pt x="92" y="1551"/>
                  <a:pt x="274" y="1733"/>
                </a:cubicBezTo>
                <a:cubicBezTo>
                  <a:pt x="457" y="1916"/>
                  <a:pt x="669" y="2007"/>
                  <a:pt x="973" y="2007"/>
                </a:cubicBezTo>
                <a:cubicBezTo>
                  <a:pt x="1095" y="2007"/>
                  <a:pt x="1216" y="1977"/>
                  <a:pt x="1338" y="1946"/>
                </a:cubicBezTo>
                <a:cubicBezTo>
                  <a:pt x="1460" y="1946"/>
                  <a:pt x="1581" y="1885"/>
                  <a:pt x="1672" y="1855"/>
                </a:cubicBezTo>
                <a:lnTo>
                  <a:pt x="1672" y="1551"/>
                </a:lnTo>
                <a:cubicBezTo>
                  <a:pt x="1581" y="1612"/>
                  <a:pt x="1460" y="1673"/>
                  <a:pt x="1338" y="1703"/>
                </a:cubicBezTo>
                <a:cubicBezTo>
                  <a:pt x="1247" y="1733"/>
                  <a:pt x="1125" y="1733"/>
                  <a:pt x="1004" y="1733"/>
                </a:cubicBezTo>
                <a:cubicBezTo>
                  <a:pt x="791" y="1733"/>
                  <a:pt x="639" y="1673"/>
                  <a:pt x="517" y="1581"/>
                </a:cubicBezTo>
                <a:cubicBezTo>
                  <a:pt x="396" y="1460"/>
                  <a:pt x="335" y="1277"/>
                  <a:pt x="335" y="1065"/>
                </a:cubicBezTo>
                <a:lnTo>
                  <a:pt x="1764" y="1065"/>
                </a:lnTo>
                <a:lnTo>
                  <a:pt x="1764" y="913"/>
                </a:lnTo>
                <a:cubicBezTo>
                  <a:pt x="1764" y="639"/>
                  <a:pt x="1672" y="426"/>
                  <a:pt x="1520" y="244"/>
                </a:cubicBezTo>
                <a:cubicBezTo>
                  <a:pt x="1399" y="92"/>
                  <a:pt x="1186" y="1"/>
                  <a:pt x="94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Google Shape;161;p18"/>
          <p:cNvSpPr/>
          <p:nvPr/>
        </p:nvSpPr>
        <p:spPr>
          <a:xfrm>
            <a:off x="6671303" y="6171783"/>
            <a:ext cx="73021" cy="89925"/>
          </a:xfrm>
          <a:custGeom>
            <a:avLst/>
            <a:gdLst/>
            <a:ahLst/>
            <a:cxnLst/>
            <a:rect l="l" t="t" r="r" b="b"/>
            <a:pathLst>
              <a:path w="1581" h="1947" extrusionOk="0">
                <a:moveTo>
                  <a:pt x="912" y="1"/>
                </a:moveTo>
                <a:cubicBezTo>
                  <a:pt x="790" y="1"/>
                  <a:pt x="669" y="31"/>
                  <a:pt x="578" y="92"/>
                </a:cubicBezTo>
                <a:cubicBezTo>
                  <a:pt x="456" y="153"/>
                  <a:pt x="365" y="244"/>
                  <a:pt x="304" y="366"/>
                </a:cubicBezTo>
                <a:lnTo>
                  <a:pt x="304" y="62"/>
                </a:lnTo>
                <a:lnTo>
                  <a:pt x="0" y="62"/>
                </a:lnTo>
                <a:lnTo>
                  <a:pt x="0" y="1946"/>
                </a:lnTo>
                <a:lnTo>
                  <a:pt x="304" y="1946"/>
                </a:lnTo>
                <a:lnTo>
                  <a:pt x="304" y="882"/>
                </a:lnTo>
                <a:cubicBezTo>
                  <a:pt x="304" y="700"/>
                  <a:pt x="365" y="548"/>
                  <a:pt x="456" y="457"/>
                </a:cubicBezTo>
                <a:cubicBezTo>
                  <a:pt x="547" y="335"/>
                  <a:pt x="669" y="274"/>
                  <a:pt x="851" y="274"/>
                </a:cubicBezTo>
                <a:cubicBezTo>
                  <a:pt x="973" y="274"/>
                  <a:pt x="1094" y="335"/>
                  <a:pt x="1155" y="426"/>
                </a:cubicBezTo>
                <a:cubicBezTo>
                  <a:pt x="1216" y="518"/>
                  <a:pt x="1277" y="639"/>
                  <a:pt x="1277" y="821"/>
                </a:cubicBezTo>
                <a:lnTo>
                  <a:pt x="1277" y="1946"/>
                </a:lnTo>
                <a:lnTo>
                  <a:pt x="1581" y="1946"/>
                </a:lnTo>
                <a:lnTo>
                  <a:pt x="1581" y="821"/>
                </a:lnTo>
                <a:cubicBezTo>
                  <a:pt x="1581" y="548"/>
                  <a:pt x="1520" y="335"/>
                  <a:pt x="1398" y="214"/>
                </a:cubicBezTo>
                <a:cubicBezTo>
                  <a:pt x="1307" y="92"/>
                  <a:pt x="1125" y="1"/>
                  <a:pt x="9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Google Shape;162;p18"/>
          <p:cNvSpPr/>
          <p:nvPr/>
        </p:nvSpPr>
        <p:spPr>
          <a:xfrm>
            <a:off x="6783578" y="6171783"/>
            <a:ext cx="81473" cy="92696"/>
          </a:xfrm>
          <a:custGeom>
            <a:avLst/>
            <a:gdLst/>
            <a:ahLst/>
            <a:cxnLst/>
            <a:rect l="l" t="t" r="r" b="b"/>
            <a:pathLst>
              <a:path w="1764" h="2007" extrusionOk="0">
                <a:moveTo>
                  <a:pt x="943" y="274"/>
                </a:moveTo>
                <a:cubicBezTo>
                  <a:pt x="1095" y="274"/>
                  <a:pt x="1217" y="335"/>
                  <a:pt x="1308" y="426"/>
                </a:cubicBezTo>
                <a:cubicBezTo>
                  <a:pt x="1399" y="518"/>
                  <a:pt x="1460" y="670"/>
                  <a:pt x="1460" y="821"/>
                </a:cubicBezTo>
                <a:lnTo>
                  <a:pt x="335" y="821"/>
                </a:lnTo>
                <a:cubicBezTo>
                  <a:pt x="365" y="670"/>
                  <a:pt x="426" y="518"/>
                  <a:pt x="517" y="426"/>
                </a:cubicBezTo>
                <a:cubicBezTo>
                  <a:pt x="639" y="335"/>
                  <a:pt x="761" y="274"/>
                  <a:pt x="943" y="274"/>
                </a:cubicBezTo>
                <a:close/>
                <a:moveTo>
                  <a:pt x="943" y="1"/>
                </a:moveTo>
                <a:cubicBezTo>
                  <a:pt x="639" y="1"/>
                  <a:pt x="426" y="92"/>
                  <a:pt x="244" y="274"/>
                </a:cubicBezTo>
                <a:cubicBezTo>
                  <a:pt x="92" y="457"/>
                  <a:pt x="1" y="700"/>
                  <a:pt x="1" y="1034"/>
                </a:cubicBezTo>
                <a:cubicBezTo>
                  <a:pt x="1" y="1308"/>
                  <a:pt x="92" y="1551"/>
                  <a:pt x="274" y="1733"/>
                </a:cubicBezTo>
                <a:cubicBezTo>
                  <a:pt x="457" y="1916"/>
                  <a:pt x="700" y="2007"/>
                  <a:pt x="1004" y="2007"/>
                </a:cubicBezTo>
                <a:cubicBezTo>
                  <a:pt x="1095" y="2007"/>
                  <a:pt x="1217" y="1977"/>
                  <a:pt x="1338" y="1946"/>
                </a:cubicBezTo>
                <a:cubicBezTo>
                  <a:pt x="1460" y="1946"/>
                  <a:pt x="1581" y="1885"/>
                  <a:pt x="1703" y="1855"/>
                </a:cubicBezTo>
                <a:lnTo>
                  <a:pt x="1703" y="1551"/>
                </a:lnTo>
                <a:cubicBezTo>
                  <a:pt x="1581" y="1612"/>
                  <a:pt x="1460" y="1673"/>
                  <a:pt x="1368" y="1703"/>
                </a:cubicBezTo>
                <a:cubicBezTo>
                  <a:pt x="1247" y="1733"/>
                  <a:pt x="1125" y="1733"/>
                  <a:pt x="1004" y="1733"/>
                </a:cubicBezTo>
                <a:cubicBezTo>
                  <a:pt x="791" y="1733"/>
                  <a:pt x="639" y="1673"/>
                  <a:pt x="517" y="1581"/>
                </a:cubicBezTo>
                <a:cubicBezTo>
                  <a:pt x="396" y="1460"/>
                  <a:pt x="335" y="1277"/>
                  <a:pt x="335" y="1065"/>
                </a:cubicBezTo>
                <a:lnTo>
                  <a:pt x="1764" y="1065"/>
                </a:lnTo>
                <a:lnTo>
                  <a:pt x="1764" y="913"/>
                </a:lnTo>
                <a:cubicBezTo>
                  <a:pt x="1764" y="639"/>
                  <a:pt x="1672" y="426"/>
                  <a:pt x="1551" y="244"/>
                </a:cubicBezTo>
                <a:cubicBezTo>
                  <a:pt x="1399" y="92"/>
                  <a:pt x="1186" y="1"/>
                  <a:pt x="94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Google Shape;163;p18"/>
          <p:cNvSpPr/>
          <p:nvPr/>
        </p:nvSpPr>
        <p:spPr>
          <a:xfrm>
            <a:off x="6905736" y="5765383"/>
            <a:ext cx="73021" cy="89925"/>
          </a:xfrm>
          <a:custGeom>
            <a:avLst/>
            <a:gdLst/>
            <a:ahLst/>
            <a:cxnLst/>
            <a:rect l="l" t="t" r="r" b="b"/>
            <a:pathLst>
              <a:path w="1581" h="1947" extrusionOk="0">
                <a:moveTo>
                  <a:pt x="912" y="1"/>
                </a:moveTo>
                <a:cubicBezTo>
                  <a:pt x="790" y="1"/>
                  <a:pt x="669" y="31"/>
                  <a:pt x="578" y="92"/>
                </a:cubicBezTo>
                <a:cubicBezTo>
                  <a:pt x="456" y="153"/>
                  <a:pt x="365" y="244"/>
                  <a:pt x="304" y="366"/>
                </a:cubicBezTo>
                <a:lnTo>
                  <a:pt x="304" y="62"/>
                </a:lnTo>
                <a:lnTo>
                  <a:pt x="0" y="62"/>
                </a:lnTo>
                <a:lnTo>
                  <a:pt x="0" y="1946"/>
                </a:lnTo>
                <a:lnTo>
                  <a:pt x="304" y="1946"/>
                </a:lnTo>
                <a:lnTo>
                  <a:pt x="304" y="882"/>
                </a:lnTo>
                <a:cubicBezTo>
                  <a:pt x="304" y="700"/>
                  <a:pt x="365" y="548"/>
                  <a:pt x="456" y="457"/>
                </a:cubicBezTo>
                <a:cubicBezTo>
                  <a:pt x="547" y="335"/>
                  <a:pt x="669" y="274"/>
                  <a:pt x="851" y="274"/>
                </a:cubicBezTo>
                <a:cubicBezTo>
                  <a:pt x="973" y="274"/>
                  <a:pt x="1094" y="335"/>
                  <a:pt x="1155" y="426"/>
                </a:cubicBezTo>
                <a:cubicBezTo>
                  <a:pt x="1216" y="518"/>
                  <a:pt x="1277" y="639"/>
                  <a:pt x="1277" y="821"/>
                </a:cubicBezTo>
                <a:lnTo>
                  <a:pt x="1277" y="1946"/>
                </a:lnTo>
                <a:lnTo>
                  <a:pt x="1581" y="1946"/>
                </a:lnTo>
                <a:lnTo>
                  <a:pt x="1581" y="821"/>
                </a:lnTo>
                <a:cubicBezTo>
                  <a:pt x="1581" y="548"/>
                  <a:pt x="1520" y="335"/>
                  <a:pt x="1398" y="214"/>
                </a:cubicBezTo>
                <a:cubicBezTo>
                  <a:pt x="1307" y="92"/>
                  <a:pt x="1125" y="1"/>
                  <a:pt x="9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Google Shape;164;p18"/>
          <p:cNvSpPr/>
          <p:nvPr/>
        </p:nvSpPr>
        <p:spPr>
          <a:xfrm>
            <a:off x="7013809" y="5742938"/>
            <a:ext cx="54777" cy="112372"/>
          </a:xfrm>
          <a:custGeom>
            <a:avLst/>
            <a:gdLst/>
            <a:ahLst/>
            <a:cxnLst/>
            <a:rect l="l" t="t" r="r" b="b"/>
            <a:pathLst>
              <a:path w="1186" h="2433" extrusionOk="0">
                <a:moveTo>
                  <a:pt x="244" y="0"/>
                </a:moveTo>
                <a:lnTo>
                  <a:pt x="244" y="548"/>
                </a:lnTo>
                <a:lnTo>
                  <a:pt x="1" y="548"/>
                </a:lnTo>
                <a:lnTo>
                  <a:pt x="1" y="791"/>
                </a:lnTo>
                <a:lnTo>
                  <a:pt x="244" y="791"/>
                </a:lnTo>
                <a:lnTo>
                  <a:pt x="244" y="1824"/>
                </a:lnTo>
                <a:cubicBezTo>
                  <a:pt x="244" y="2037"/>
                  <a:pt x="274" y="2219"/>
                  <a:pt x="365" y="2311"/>
                </a:cubicBezTo>
                <a:cubicBezTo>
                  <a:pt x="457" y="2402"/>
                  <a:pt x="639" y="2432"/>
                  <a:pt x="852" y="2432"/>
                </a:cubicBezTo>
                <a:lnTo>
                  <a:pt x="1186" y="2432"/>
                </a:lnTo>
                <a:lnTo>
                  <a:pt x="1186" y="2189"/>
                </a:lnTo>
                <a:lnTo>
                  <a:pt x="852" y="2189"/>
                </a:lnTo>
                <a:cubicBezTo>
                  <a:pt x="730" y="2189"/>
                  <a:pt x="639" y="2159"/>
                  <a:pt x="608" y="2098"/>
                </a:cubicBezTo>
                <a:cubicBezTo>
                  <a:pt x="578" y="2067"/>
                  <a:pt x="548" y="1976"/>
                  <a:pt x="548" y="1824"/>
                </a:cubicBezTo>
                <a:lnTo>
                  <a:pt x="548" y="791"/>
                </a:lnTo>
                <a:lnTo>
                  <a:pt x="1186" y="791"/>
                </a:lnTo>
                <a:lnTo>
                  <a:pt x="1186" y="548"/>
                </a:lnTo>
                <a:lnTo>
                  <a:pt x="548" y="548"/>
                </a:lnTo>
                <a:lnTo>
                  <a:pt x="54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Google Shape;167;p18"/>
          <p:cNvSpPr txBox="1">
            <a:spLocks noGrp="1"/>
          </p:cNvSpPr>
          <p:nvPr>
            <p:ph type="body" idx="1"/>
          </p:nvPr>
        </p:nvSpPr>
        <p:spPr>
          <a:xfrm>
            <a:off x="4060109" y="5296904"/>
            <a:ext cx="7962673" cy="441831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indent="0" algn="ctr" rtl="0">
              <a:spcAft>
                <a:spcPts val="2133"/>
              </a:spcAft>
              <a:buNone/>
            </a:pPr>
            <a:r>
              <a:rPr lang="ru" sz="1800" b="1" i="0" u="none" strike="noStrike">
                <a:solidFill>
                  <a:srgbClr val="00285F"/>
                </a:solidFill>
                <a:latin typeface="Calibri"/>
                <a:ea typeface="Fira Sans"/>
                <a:cs typeface="Fira Sans"/>
                <a:sym typeface="Fira Sans"/>
              </a:rPr>
              <a:t>Возможности Великобритании реализуются на протяжении всего жизненного цикла проекта</a:t>
            </a:r>
            <a:endParaRPr sz="1800" b="1">
              <a:solidFill>
                <a:srgbClr val="00285F"/>
              </a:solidFill>
              <a:ea typeface="Fira Sans"/>
              <a:cs typeface="Fira Sans"/>
              <a:sym typeface="Fira Sans"/>
            </a:endParaRPr>
          </a:p>
        </p:txBody>
      </p:sp>
      <p:sp>
        <p:nvSpPr>
          <p:cNvPr id="175" name="Google Shape;175;p18"/>
          <p:cNvSpPr txBox="1">
            <a:spLocks noGrp="1"/>
          </p:cNvSpPr>
          <p:nvPr>
            <p:ph type="body" idx="4294967295"/>
          </p:nvPr>
        </p:nvSpPr>
        <p:spPr>
          <a:xfrm>
            <a:off x="6765445" y="4001476"/>
            <a:ext cx="2498725" cy="540479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ctr" rtl="0">
              <a:buNone/>
            </a:pPr>
            <a:r>
              <a:rPr lang="ru" sz="1100" b="0" i="0" u="none" strike="noStrike">
                <a:solidFill>
                  <a:srgbClr val="00285F"/>
                </a:solidFill>
                <a:latin typeface="Arial"/>
                <a:ea typeface="Fira Sans"/>
                <a:cs typeface="Arial"/>
                <a:sym typeface="Fira Sans"/>
              </a:rPr>
              <a:t>Продукты, на которые распространяется действие сертификата страны происхождения в Великобритании</a:t>
            </a:r>
          </a:p>
          <a:p>
            <a:pPr marL="0" indent="0" algn="ctr" rtl="0">
              <a:buNone/>
            </a:pPr>
            <a:endParaRPr lang="en-GB" sz="1100">
              <a:solidFill>
                <a:schemeClr val="dk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6" name="Google Shape;176;p18"/>
          <p:cNvSpPr txBox="1">
            <a:spLocks noGrp="1"/>
          </p:cNvSpPr>
          <p:nvPr>
            <p:ph type="body" idx="4294967295"/>
          </p:nvPr>
        </p:nvSpPr>
        <p:spPr>
          <a:xfrm>
            <a:off x="4248929" y="4013324"/>
            <a:ext cx="1962150" cy="62865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ctr" rtl="0">
              <a:buNone/>
            </a:pPr>
            <a:r>
              <a:rPr lang="ru" sz="1100" b="0" i="0" u="none" strike="noStrike">
                <a:solidFill>
                  <a:srgbClr val="00285F"/>
                </a:solidFill>
                <a:latin typeface="Arial"/>
                <a:ea typeface="Fira Sans"/>
                <a:cs typeface="Arial"/>
                <a:sym typeface="Fira Sans"/>
              </a:rPr>
              <a:t>Разработка, инженерные решения, юридическая поддержка и консультирование</a:t>
            </a:r>
            <a:endParaRPr sz="1100">
              <a:solidFill>
                <a:srgbClr val="00285F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77" name="Google Shape;177;p18"/>
          <p:cNvSpPr txBox="1">
            <a:spLocks noGrp="1"/>
          </p:cNvSpPr>
          <p:nvPr>
            <p:ph type="body" idx="4294967295"/>
          </p:nvPr>
        </p:nvSpPr>
        <p:spPr>
          <a:xfrm>
            <a:off x="10008399" y="4012703"/>
            <a:ext cx="1844675" cy="687388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 algn="ctr" rtl="0">
              <a:buNone/>
            </a:pPr>
            <a:r>
              <a:rPr lang="ru" sz="1100" b="0" i="0" u="none" strike="noStrike">
                <a:solidFill>
                  <a:srgbClr val="00285F"/>
                </a:solidFill>
                <a:latin typeface="Arial"/>
                <a:ea typeface="Fira Sans"/>
                <a:cs typeface="Arial"/>
                <a:sym typeface="Fira Sans"/>
              </a:rPr>
              <a:t>Активы, такие как IP, которые происходят из Великобритании</a:t>
            </a:r>
            <a:endParaRPr sz="1100">
              <a:solidFill>
                <a:srgbClr val="00285F"/>
              </a:solidFill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68" name="Google Shape;168;p18"/>
          <p:cNvSpPr txBox="1"/>
          <p:nvPr/>
        </p:nvSpPr>
        <p:spPr>
          <a:xfrm>
            <a:off x="4365112" y="3687894"/>
            <a:ext cx="1597200" cy="479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1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Fira Sans"/>
                <a:cs typeface="Arial"/>
                <a:sym typeface="Fira Sans"/>
              </a:rPr>
              <a:t>Услуги</a:t>
            </a:r>
            <a:r>
              <a:rPr kumimoji="0" lang="ru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uLnTx/>
                <a:uFillTx/>
                <a:latin typeface="Arial"/>
                <a:ea typeface="Fira Sans"/>
                <a:cs typeface="Arial"/>
                <a:sym typeface="Fira Sans"/>
              </a:rPr>
              <a:t> </a:t>
            </a:r>
            <a:endParaRPr kumimoji="0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69" name="Google Shape;169;p18"/>
          <p:cNvSpPr txBox="1"/>
          <p:nvPr/>
        </p:nvSpPr>
        <p:spPr>
          <a:xfrm>
            <a:off x="7217158" y="3772048"/>
            <a:ext cx="1597200" cy="396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1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Fira Sans"/>
                <a:cs typeface="Arial"/>
                <a:sym typeface="Fira Sans"/>
              </a:rPr>
              <a:t>Товары</a:t>
            </a:r>
            <a:r>
              <a:rPr kumimoji="0" lang="ru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uLnTx/>
                <a:uFillTx/>
                <a:latin typeface="Arial"/>
                <a:ea typeface="Fira Sans"/>
                <a:cs typeface="Arial"/>
                <a:sym typeface="Fira Sans"/>
              </a:rPr>
              <a:t> </a:t>
            </a:r>
            <a:endParaRPr kumimoji="0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70" name="Google Shape;170;p18"/>
          <p:cNvSpPr txBox="1"/>
          <p:nvPr/>
        </p:nvSpPr>
        <p:spPr>
          <a:xfrm>
            <a:off x="9901154" y="3689581"/>
            <a:ext cx="2030249" cy="467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1" i="0" u="none" strike="noStrike" kern="1200" cap="none" spc="0" normalizeH="0" baseline="0" noProof="0" dirty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Fira Sans"/>
                <a:cs typeface="Arial"/>
                <a:sym typeface="Fira Sans"/>
              </a:rPr>
              <a:t>Нематериальные активы</a:t>
            </a:r>
            <a:endParaRPr kumimoji="0" sz="1400" b="1" i="0" u="none" strike="noStrike" kern="1200" cap="none" spc="0" normalizeH="0" baseline="0" noProof="0" dirty="0">
              <a:ln>
                <a:noFill/>
              </a:ln>
              <a:solidFill>
                <a:srgbClr val="00285F"/>
              </a:solidFill>
              <a:effectLst/>
              <a:uLnTx/>
              <a:uFillTx/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815AEE0A-EA52-DC13-4336-B6FFEA52E9B4}"/>
              </a:ext>
            </a:extLst>
          </p:cNvPr>
          <p:cNvGrpSpPr/>
          <p:nvPr/>
        </p:nvGrpSpPr>
        <p:grpSpPr>
          <a:xfrm>
            <a:off x="4126548" y="2067473"/>
            <a:ext cx="7602153" cy="2983171"/>
            <a:chOff x="393686" y="1334334"/>
            <a:chExt cx="10972800" cy="4802707"/>
          </a:xfrm>
        </p:grpSpPr>
        <p:cxnSp>
          <p:nvCxnSpPr>
            <p:cNvPr id="128" name="Google Shape;128;p18"/>
            <p:cNvCxnSpPr>
              <a:stCxn id="129" idx="1"/>
            </p:cNvCxnSpPr>
            <p:nvPr/>
          </p:nvCxnSpPr>
          <p:spPr>
            <a:xfrm rot="10800000" flipV="1">
              <a:off x="2145568" y="1627134"/>
              <a:ext cx="826546" cy="923914"/>
            </a:xfrm>
            <a:prstGeom prst="bentConnector2">
              <a:avLst/>
            </a:prstGeom>
            <a:noFill/>
            <a:ln w="19050" cap="flat" cmpd="sng">
              <a:solidFill>
                <a:srgbClr val="16697A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0" name="Google Shape;130;p18"/>
            <p:cNvCxnSpPr>
              <a:stCxn id="129" idx="3"/>
            </p:cNvCxnSpPr>
            <p:nvPr/>
          </p:nvCxnSpPr>
          <p:spPr>
            <a:xfrm>
              <a:off x="9169714" y="1627134"/>
              <a:ext cx="843491" cy="968373"/>
            </a:xfrm>
            <a:prstGeom prst="bentConnector2">
              <a:avLst/>
            </a:prstGeom>
            <a:noFill/>
            <a:ln w="19050" cap="flat" cmpd="sng">
              <a:solidFill>
                <a:srgbClr val="16697A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FC102134-4A2D-0B29-313D-FC058712845F}"/>
                </a:ext>
              </a:extLst>
            </p:cNvPr>
            <p:cNvGrpSpPr/>
            <p:nvPr/>
          </p:nvGrpSpPr>
          <p:grpSpPr>
            <a:xfrm>
              <a:off x="393686" y="1334334"/>
              <a:ext cx="10972800" cy="4802707"/>
              <a:chOff x="595263" y="1334334"/>
              <a:chExt cx="10972800" cy="4802707"/>
            </a:xfrm>
          </p:grpSpPr>
          <p:sp>
            <p:nvSpPr>
              <p:cNvPr id="123" name="Google Shape;123;p18"/>
              <p:cNvSpPr/>
              <p:nvPr/>
            </p:nvSpPr>
            <p:spPr>
              <a:xfrm>
                <a:off x="1801453" y="3937550"/>
                <a:ext cx="498447" cy="140408"/>
              </a:xfrm>
              <a:custGeom>
                <a:avLst/>
                <a:gdLst/>
                <a:ahLst/>
                <a:cxnLst/>
                <a:rect l="l" t="t" r="r" b="b"/>
                <a:pathLst>
                  <a:path w="10792" h="3040" extrusionOk="0">
                    <a:moveTo>
                      <a:pt x="1" y="0"/>
                    </a:moveTo>
                    <a:lnTo>
                      <a:pt x="5381" y="3040"/>
                    </a:lnTo>
                    <a:lnTo>
                      <a:pt x="10791" y="0"/>
                    </a:lnTo>
                    <a:close/>
                  </a:path>
                </a:pathLst>
              </a:custGeom>
              <a:solidFill>
                <a:srgbClr val="00285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4" name="Google Shape;124;p18"/>
              <p:cNvSpPr/>
              <p:nvPr/>
            </p:nvSpPr>
            <p:spPr>
              <a:xfrm>
                <a:off x="3910237" y="3923801"/>
                <a:ext cx="498400" cy="162339"/>
              </a:xfrm>
              <a:custGeom>
                <a:avLst/>
                <a:gdLst/>
                <a:ahLst/>
                <a:cxnLst/>
                <a:rect l="l" t="t" r="r" b="b"/>
                <a:pathLst>
                  <a:path w="10791" h="3040" extrusionOk="0">
                    <a:moveTo>
                      <a:pt x="0" y="0"/>
                    </a:moveTo>
                    <a:lnTo>
                      <a:pt x="5411" y="3040"/>
                    </a:lnTo>
                    <a:lnTo>
                      <a:pt x="10791" y="0"/>
                    </a:lnTo>
                    <a:close/>
                  </a:path>
                </a:pathLst>
              </a:custGeom>
              <a:solidFill>
                <a:srgbClr val="00285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5" name="Google Shape;125;p18"/>
              <p:cNvSpPr/>
              <p:nvPr/>
            </p:nvSpPr>
            <p:spPr>
              <a:xfrm>
                <a:off x="5950015" y="3929127"/>
                <a:ext cx="498447" cy="140408"/>
              </a:xfrm>
              <a:custGeom>
                <a:avLst/>
                <a:gdLst/>
                <a:ahLst/>
                <a:cxnLst/>
                <a:rect l="l" t="t" r="r" b="b"/>
                <a:pathLst>
                  <a:path w="10792" h="3040" extrusionOk="0">
                    <a:moveTo>
                      <a:pt x="1" y="0"/>
                    </a:moveTo>
                    <a:lnTo>
                      <a:pt x="5411" y="3040"/>
                    </a:lnTo>
                    <a:lnTo>
                      <a:pt x="10791" y="0"/>
                    </a:lnTo>
                    <a:close/>
                  </a:path>
                </a:pathLst>
              </a:custGeom>
              <a:solidFill>
                <a:srgbClr val="00285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6" name="Google Shape;126;p18"/>
              <p:cNvSpPr/>
              <p:nvPr/>
            </p:nvSpPr>
            <p:spPr>
              <a:xfrm>
                <a:off x="8079982" y="3937550"/>
                <a:ext cx="498400" cy="140408"/>
              </a:xfrm>
              <a:custGeom>
                <a:avLst/>
                <a:gdLst/>
                <a:ahLst/>
                <a:cxnLst/>
                <a:rect l="l" t="t" r="r" b="b"/>
                <a:pathLst>
                  <a:path w="10791" h="3040" extrusionOk="0">
                    <a:moveTo>
                      <a:pt x="0" y="0"/>
                    </a:moveTo>
                    <a:lnTo>
                      <a:pt x="5411" y="3040"/>
                    </a:lnTo>
                    <a:lnTo>
                      <a:pt x="10791" y="0"/>
                    </a:lnTo>
                    <a:close/>
                  </a:path>
                </a:pathLst>
              </a:custGeom>
              <a:solidFill>
                <a:srgbClr val="00285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7" name="Google Shape;127;p18"/>
              <p:cNvSpPr/>
              <p:nvPr/>
            </p:nvSpPr>
            <p:spPr>
              <a:xfrm>
                <a:off x="10167537" y="3937550"/>
                <a:ext cx="498400" cy="140408"/>
              </a:xfrm>
              <a:custGeom>
                <a:avLst/>
                <a:gdLst/>
                <a:ahLst/>
                <a:cxnLst/>
                <a:rect l="l" t="t" r="r" b="b"/>
                <a:pathLst>
                  <a:path w="10791" h="3040" extrusionOk="0">
                    <a:moveTo>
                      <a:pt x="0" y="0"/>
                    </a:moveTo>
                    <a:lnTo>
                      <a:pt x="5380" y="3040"/>
                    </a:lnTo>
                    <a:lnTo>
                      <a:pt x="10791" y="0"/>
                    </a:lnTo>
                    <a:close/>
                  </a:path>
                </a:pathLst>
              </a:custGeom>
              <a:solidFill>
                <a:srgbClr val="00285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A93E97D9-1845-BFBC-B5D4-8E26B5775CC6}"/>
                  </a:ext>
                </a:extLst>
              </p:cNvPr>
              <p:cNvGrpSpPr/>
              <p:nvPr/>
            </p:nvGrpSpPr>
            <p:grpSpPr>
              <a:xfrm>
                <a:off x="595263" y="1334334"/>
                <a:ext cx="10972800" cy="4802707"/>
                <a:chOff x="595263" y="1346089"/>
                <a:chExt cx="10972800" cy="4802707"/>
              </a:xfrm>
            </p:grpSpPr>
            <p:grpSp>
              <p:nvGrpSpPr>
                <p:cNvPr id="2" name="Group 1">
                  <a:extLst>
                    <a:ext uri="{FF2B5EF4-FFF2-40B4-BE49-F238E27FC236}">
                      <a16:creationId xmlns:a16="http://schemas.microsoft.com/office/drawing/2014/main" id="{1DD4F18D-EF79-11AE-A739-3C993EE351E1}"/>
                    </a:ext>
                  </a:extLst>
                </p:cNvPr>
                <p:cNvGrpSpPr/>
                <p:nvPr/>
              </p:nvGrpSpPr>
              <p:grpSpPr>
                <a:xfrm>
                  <a:off x="595263" y="1346089"/>
                  <a:ext cx="10972800" cy="4802707"/>
                  <a:chOff x="609600" y="1382293"/>
                  <a:chExt cx="10972800" cy="4802707"/>
                </a:xfrm>
              </p:grpSpPr>
              <p:sp>
                <p:nvSpPr>
                  <p:cNvPr id="131" name="Google Shape;131;p18"/>
                  <p:cNvSpPr/>
                  <p:nvPr/>
                </p:nvSpPr>
                <p:spPr>
                  <a:xfrm>
                    <a:off x="609600" y="2991000"/>
                    <a:ext cx="10972800" cy="3194000"/>
                  </a:xfrm>
                  <a:prstGeom prst="rect">
                    <a:avLst/>
                  </a:prstGeom>
                  <a:no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rPr>
                      <a:t> </a:t>
                    </a: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132" name="Google Shape;132;p18"/>
                  <p:cNvGrpSpPr/>
                  <p:nvPr/>
                </p:nvGrpSpPr>
                <p:grpSpPr>
                  <a:xfrm>
                    <a:off x="1487424" y="2617672"/>
                    <a:ext cx="9612400" cy="1287200"/>
                    <a:chOff x="1068100" y="1297419"/>
                    <a:chExt cx="7209300" cy="965400"/>
                  </a:xfrm>
                </p:grpSpPr>
                <p:sp>
                  <p:nvSpPr>
                    <p:cNvPr id="133" name="Google Shape;133;p18"/>
                    <p:cNvSpPr/>
                    <p:nvPr/>
                  </p:nvSpPr>
                  <p:spPr>
                    <a:xfrm>
                      <a:off x="1068100" y="1297419"/>
                      <a:ext cx="928800" cy="9654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 w="19050" cap="flat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4" name="Google Shape;134;p18"/>
                    <p:cNvSpPr/>
                    <p:nvPr/>
                  </p:nvSpPr>
                  <p:spPr>
                    <a:xfrm>
                      <a:off x="4183350" y="1297419"/>
                      <a:ext cx="928800" cy="9654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 w="19050" cap="flat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5" name="Google Shape;135;p18"/>
                    <p:cNvSpPr/>
                    <p:nvPr/>
                  </p:nvSpPr>
                  <p:spPr>
                    <a:xfrm>
                      <a:off x="5747250" y="1297419"/>
                      <a:ext cx="928800" cy="9654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 w="19050" cap="flat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6" name="Google Shape;136;p18"/>
                    <p:cNvSpPr/>
                    <p:nvPr/>
                  </p:nvSpPr>
                  <p:spPr>
                    <a:xfrm>
                      <a:off x="7348600" y="1297419"/>
                      <a:ext cx="928800" cy="9654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 w="19050" cap="flat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37" name="Google Shape;137;p18"/>
                    <p:cNvSpPr/>
                    <p:nvPr/>
                  </p:nvSpPr>
                  <p:spPr>
                    <a:xfrm>
                      <a:off x="2622375" y="1297419"/>
                      <a:ext cx="928800" cy="965400"/>
                    </a:xfrm>
                    <a:prstGeom prst="rect">
                      <a:avLst/>
                    </a:prstGeom>
                    <a:solidFill>
                      <a:schemeClr val="lt1"/>
                    </a:solidFill>
                    <a:ln w="19050" cap="flat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29" name="Google Shape;129;p18"/>
                  <p:cNvSpPr/>
                  <p:nvPr/>
                </p:nvSpPr>
                <p:spPr>
                  <a:xfrm>
                    <a:off x="3188028" y="1382293"/>
                    <a:ext cx="6197600" cy="585600"/>
                  </a:xfrm>
                  <a:prstGeom prst="rect">
                    <a:avLst/>
                  </a:prstGeom>
                  <a:solidFill>
                    <a:srgbClr val="00285F"/>
                  </a:solidFill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78" name="Google Shape;178;p18"/>
                <p:cNvGrpSpPr/>
                <p:nvPr/>
              </p:nvGrpSpPr>
              <p:grpSpPr>
                <a:xfrm>
                  <a:off x="3669505" y="3184685"/>
                  <a:ext cx="1025578" cy="578447"/>
                  <a:chOff x="2689775" y="2037901"/>
                  <a:chExt cx="769183" cy="433835"/>
                </a:xfrm>
                <a:solidFill>
                  <a:srgbClr val="46C3F1"/>
                </a:solidFill>
              </p:grpSpPr>
              <p:sp>
                <p:nvSpPr>
                  <p:cNvPr id="179" name="Google Shape;179;p18"/>
                  <p:cNvSpPr/>
                  <p:nvPr/>
                </p:nvSpPr>
                <p:spPr>
                  <a:xfrm>
                    <a:off x="2689775" y="2066777"/>
                    <a:ext cx="325830" cy="4049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428" h="16689" extrusionOk="0">
                        <a:moveTo>
                          <a:pt x="1459" y="1"/>
                        </a:moveTo>
                        <a:cubicBezTo>
                          <a:pt x="644" y="1"/>
                          <a:pt x="0" y="644"/>
                          <a:pt x="0" y="1459"/>
                        </a:cubicBezTo>
                        <a:lnTo>
                          <a:pt x="0" y="15230"/>
                        </a:lnTo>
                        <a:cubicBezTo>
                          <a:pt x="0" y="16045"/>
                          <a:pt x="644" y="16688"/>
                          <a:pt x="1459" y="16688"/>
                        </a:cubicBezTo>
                        <a:lnTo>
                          <a:pt x="11969" y="16688"/>
                        </a:lnTo>
                        <a:cubicBezTo>
                          <a:pt x="12741" y="16688"/>
                          <a:pt x="13385" y="16045"/>
                          <a:pt x="13428" y="15230"/>
                        </a:cubicBezTo>
                        <a:lnTo>
                          <a:pt x="13428" y="1459"/>
                        </a:lnTo>
                        <a:cubicBezTo>
                          <a:pt x="13428" y="644"/>
                          <a:pt x="12784" y="1"/>
                          <a:pt x="11969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0" name="Google Shape;180;p18"/>
                  <p:cNvSpPr/>
                  <p:nvPr/>
                </p:nvSpPr>
                <p:spPr>
                  <a:xfrm>
                    <a:off x="3098847" y="2066777"/>
                    <a:ext cx="324811" cy="4049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386" h="16689" extrusionOk="0">
                        <a:moveTo>
                          <a:pt x="1459" y="1"/>
                        </a:moveTo>
                        <a:cubicBezTo>
                          <a:pt x="644" y="1"/>
                          <a:pt x="1" y="644"/>
                          <a:pt x="1" y="1459"/>
                        </a:cubicBezTo>
                        <a:lnTo>
                          <a:pt x="1" y="15230"/>
                        </a:lnTo>
                        <a:cubicBezTo>
                          <a:pt x="1" y="16045"/>
                          <a:pt x="644" y="16688"/>
                          <a:pt x="1459" y="16688"/>
                        </a:cubicBezTo>
                        <a:lnTo>
                          <a:pt x="12012" y="16688"/>
                        </a:lnTo>
                        <a:cubicBezTo>
                          <a:pt x="12742" y="16688"/>
                          <a:pt x="13385" y="16045"/>
                          <a:pt x="13385" y="15230"/>
                        </a:cubicBezTo>
                        <a:lnTo>
                          <a:pt x="13385" y="1459"/>
                        </a:lnTo>
                        <a:cubicBezTo>
                          <a:pt x="13385" y="644"/>
                          <a:pt x="12742" y="1"/>
                          <a:pt x="11969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1" name="Google Shape;181;p18"/>
                  <p:cNvSpPr/>
                  <p:nvPr/>
                </p:nvSpPr>
                <p:spPr>
                  <a:xfrm>
                    <a:off x="2878783" y="2177944"/>
                    <a:ext cx="110606" cy="1895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93" h="5472" fill="none" extrusionOk="0">
                        <a:moveTo>
                          <a:pt x="3192" y="0"/>
                        </a:moveTo>
                        <a:lnTo>
                          <a:pt x="3192" y="3617"/>
                        </a:lnTo>
                        <a:lnTo>
                          <a:pt x="0" y="5471"/>
                        </a:lnTo>
                        <a:lnTo>
                          <a:pt x="0" y="1885"/>
                        </a:lnTo>
                        <a:close/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2" name="Google Shape;182;p18"/>
                  <p:cNvSpPr/>
                  <p:nvPr/>
                </p:nvSpPr>
                <p:spPr>
                  <a:xfrm>
                    <a:off x="2768217" y="2114764"/>
                    <a:ext cx="221176" cy="12848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385" h="3709" fill="none" extrusionOk="0">
                        <a:moveTo>
                          <a:pt x="6384" y="1824"/>
                        </a:moveTo>
                        <a:lnTo>
                          <a:pt x="3192" y="3709"/>
                        </a:lnTo>
                        <a:lnTo>
                          <a:pt x="1" y="1824"/>
                        </a:lnTo>
                        <a:lnTo>
                          <a:pt x="3192" y="0"/>
                        </a:lnTo>
                        <a:close/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3" name="Google Shape;183;p18"/>
                  <p:cNvSpPr/>
                  <p:nvPr/>
                </p:nvSpPr>
                <p:spPr>
                  <a:xfrm>
                    <a:off x="2715601" y="2037901"/>
                    <a:ext cx="329565" cy="40854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514" h="11794" fill="none" extrusionOk="0">
                        <a:moveTo>
                          <a:pt x="8481" y="11794"/>
                        </a:moveTo>
                        <a:lnTo>
                          <a:pt x="1034" y="11794"/>
                        </a:lnTo>
                        <a:cubicBezTo>
                          <a:pt x="456" y="11794"/>
                          <a:pt x="0" y="11338"/>
                          <a:pt x="0" y="10791"/>
                        </a:cubicBezTo>
                        <a:lnTo>
                          <a:pt x="0" y="1004"/>
                        </a:lnTo>
                        <a:cubicBezTo>
                          <a:pt x="0" y="456"/>
                          <a:pt x="456" y="0"/>
                          <a:pt x="1034" y="0"/>
                        </a:cubicBezTo>
                        <a:lnTo>
                          <a:pt x="8481" y="0"/>
                        </a:lnTo>
                        <a:cubicBezTo>
                          <a:pt x="9058" y="0"/>
                          <a:pt x="9514" y="456"/>
                          <a:pt x="9514" y="1004"/>
                        </a:cubicBezTo>
                        <a:lnTo>
                          <a:pt x="9514" y="10791"/>
                        </a:lnTo>
                        <a:cubicBezTo>
                          <a:pt x="9484" y="11338"/>
                          <a:pt x="9028" y="11794"/>
                          <a:pt x="8481" y="11794"/>
                        </a:cubicBezTo>
                        <a:close/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4" name="Google Shape;184;p18"/>
                  <p:cNvSpPr/>
                  <p:nvPr/>
                </p:nvSpPr>
                <p:spPr>
                  <a:xfrm>
                    <a:off x="3293614" y="2177944"/>
                    <a:ext cx="110571" cy="1895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92" h="5472" fill="none" extrusionOk="0">
                        <a:moveTo>
                          <a:pt x="3192" y="0"/>
                        </a:moveTo>
                        <a:lnTo>
                          <a:pt x="3192" y="3617"/>
                        </a:lnTo>
                        <a:lnTo>
                          <a:pt x="0" y="5471"/>
                        </a:lnTo>
                        <a:lnTo>
                          <a:pt x="31" y="1885"/>
                        </a:lnTo>
                        <a:close/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5" name="Google Shape;185;p18"/>
                  <p:cNvSpPr/>
                  <p:nvPr/>
                </p:nvSpPr>
                <p:spPr>
                  <a:xfrm>
                    <a:off x="3183048" y="2177944"/>
                    <a:ext cx="111645" cy="1895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223" h="5472" fill="none" extrusionOk="0">
                        <a:moveTo>
                          <a:pt x="3223" y="1885"/>
                        </a:moveTo>
                        <a:lnTo>
                          <a:pt x="3192" y="5471"/>
                        </a:lnTo>
                        <a:lnTo>
                          <a:pt x="1" y="3617"/>
                        </a:lnTo>
                        <a:lnTo>
                          <a:pt x="1" y="0"/>
                        </a:lnTo>
                        <a:close/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186" name="Google Shape;186;p18"/>
                  <p:cNvGrpSpPr/>
                  <p:nvPr/>
                </p:nvGrpSpPr>
                <p:grpSpPr>
                  <a:xfrm>
                    <a:off x="2768217" y="2037901"/>
                    <a:ext cx="690741" cy="408544"/>
                    <a:chOff x="2768217" y="2037901"/>
                    <a:chExt cx="690741" cy="408544"/>
                  </a:xfrm>
                  <a:grpFill/>
                </p:grpSpPr>
                <p:sp>
                  <p:nvSpPr>
                    <p:cNvPr id="187" name="Google Shape;187;p18"/>
                    <p:cNvSpPr/>
                    <p:nvPr/>
                  </p:nvSpPr>
                  <p:spPr>
                    <a:xfrm>
                      <a:off x="2768217" y="2177944"/>
                      <a:ext cx="110606" cy="1895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193" h="5472" fill="none" extrusionOk="0">
                          <a:moveTo>
                            <a:pt x="3192" y="1885"/>
                          </a:moveTo>
                          <a:lnTo>
                            <a:pt x="3192" y="5471"/>
                          </a:lnTo>
                          <a:lnTo>
                            <a:pt x="1" y="3617"/>
                          </a:lnTo>
                          <a:lnTo>
                            <a:pt x="1" y="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8" name="Google Shape;188;p18"/>
                    <p:cNvSpPr/>
                    <p:nvPr/>
                  </p:nvSpPr>
                  <p:spPr>
                    <a:xfrm>
                      <a:off x="3183048" y="2114764"/>
                      <a:ext cx="221142" cy="12848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384" h="3709" fill="none" extrusionOk="0">
                          <a:moveTo>
                            <a:pt x="6384" y="1824"/>
                          </a:moveTo>
                          <a:lnTo>
                            <a:pt x="3223" y="3709"/>
                          </a:lnTo>
                          <a:lnTo>
                            <a:pt x="1" y="1824"/>
                          </a:lnTo>
                          <a:lnTo>
                            <a:pt x="3192" y="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89" name="Google Shape;189;p18"/>
                    <p:cNvSpPr/>
                    <p:nvPr/>
                  </p:nvSpPr>
                  <p:spPr>
                    <a:xfrm>
                      <a:off x="3130432" y="2037901"/>
                      <a:ext cx="328526" cy="40854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484" h="11794" fill="none" extrusionOk="0">
                          <a:moveTo>
                            <a:pt x="8480" y="11794"/>
                          </a:moveTo>
                          <a:lnTo>
                            <a:pt x="1034" y="11794"/>
                          </a:lnTo>
                          <a:cubicBezTo>
                            <a:pt x="456" y="11794"/>
                            <a:pt x="0" y="11338"/>
                            <a:pt x="0" y="10791"/>
                          </a:cubicBezTo>
                          <a:lnTo>
                            <a:pt x="0" y="1004"/>
                          </a:lnTo>
                          <a:cubicBezTo>
                            <a:pt x="0" y="456"/>
                            <a:pt x="456" y="0"/>
                            <a:pt x="1034" y="0"/>
                          </a:cubicBezTo>
                          <a:lnTo>
                            <a:pt x="8480" y="0"/>
                          </a:lnTo>
                          <a:cubicBezTo>
                            <a:pt x="9028" y="0"/>
                            <a:pt x="9484" y="456"/>
                            <a:pt x="9484" y="1004"/>
                          </a:cubicBezTo>
                          <a:lnTo>
                            <a:pt x="9484" y="10791"/>
                          </a:lnTo>
                          <a:cubicBezTo>
                            <a:pt x="9453" y="11338"/>
                            <a:pt x="8997" y="11794"/>
                            <a:pt x="8480" y="11794"/>
                          </a:cubicBez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190" name="Google Shape;190;p18"/>
                  <p:cNvSpPr/>
                  <p:nvPr/>
                </p:nvSpPr>
                <p:spPr>
                  <a:xfrm>
                    <a:off x="3044078" y="2243203"/>
                    <a:ext cx="86392" cy="3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94" h="1" fill="none" extrusionOk="0">
                        <a:moveTo>
                          <a:pt x="1" y="1"/>
                        </a:moveTo>
                        <a:lnTo>
                          <a:pt x="2493" y="1"/>
                        </a:lnTo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1" name="Google Shape;191;p18"/>
                  <p:cNvSpPr/>
                  <p:nvPr/>
                </p:nvSpPr>
                <p:spPr>
                  <a:xfrm>
                    <a:off x="3094950" y="2263100"/>
                    <a:ext cx="87975" cy="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519" h="1" extrusionOk="0">
                        <a:moveTo>
                          <a:pt x="1" y="0"/>
                        </a:moveTo>
                        <a:lnTo>
                          <a:pt x="3519" y="0"/>
                        </a:ln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2" name="Google Shape;192;p18"/>
                  <p:cNvSpPr/>
                  <p:nvPr/>
                </p:nvSpPr>
                <p:spPr>
                  <a:xfrm>
                    <a:off x="3094950" y="2263100"/>
                    <a:ext cx="87975" cy="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519" h="1" fill="none" extrusionOk="0">
                        <a:moveTo>
                          <a:pt x="1" y="0"/>
                        </a:moveTo>
                        <a:lnTo>
                          <a:pt x="3519" y="0"/>
                        </a:ln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193" name="Google Shape;193;p18"/>
                <p:cNvGrpSpPr/>
                <p:nvPr/>
              </p:nvGrpSpPr>
              <p:grpSpPr>
                <a:xfrm>
                  <a:off x="5745549" y="2836299"/>
                  <a:ext cx="894352" cy="985595"/>
                  <a:chOff x="4303263" y="1865228"/>
                  <a:chExt cx="670765" cy="739196"/>
                </a:xfrm>
                <a:solidFill>
                  <a:srgbClr val="46C3F1"/>
                </a:solidFill>
              </p:grpSpPr>
              <p:grpSp>
                <p:nvGrpSpPr>
                  <p:cNvPr id="194" name="Google Shape;194;p18"/>
                  <p:cNvGrpSpPr/>
                  <p:nvPr/>
                </p:nvGrpSpPr>
                <p:grpSpPr>
                  <a:xfrm>
                    <a:off x="4303263" y="1896751"/>
                    <a:ext cx="644862" cy="707673"/>
                    <a:chOff x="4399100" y="1497075"/>
                    <a:chExt cx="660650" cy="725000"/>
                  </a:xfrm>
                  <a:grpFill/>
                </p:grpSpPr>
                <p:sp>
                  <p:nvSpPr>
                    <p:cNvPr id="195" name="Google Shape;195;p18"/>
                    <p:cNvSpPr/>
                    <p:nvPr/>
                  </p:nvSpPr>
                  <p:spPr>
                    <a:xfrm>
                      <a:off x="4730478" y="1822024"/>
                      <a:ext cx="290675" cy="4000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1627" h="16002" extrusionOk="0">
                          <a:moveTo>
                            <a:pt x="11626" y="1"/>
                          </a:moveTo>
                          <a:lnTo>
                            <a:pt x="44" y="6650"/>
                          </a:lnTo>
                          <a:lnTo>
                            <a:pt x="1" y="16002"/>
                          </a:lnTo>
                          <a:lnTo>
                            <a:pt x="11541" y="9310"/>
                          </a:lnTo>
                          <a:lnTo>
                            <a:pt x="11626" y="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6" name="Google Shape;196;p18"/>
                    <p:cNvSpPr/>
                    <p:nvPr/>
                  </p:nvSpPr>
                  <p:spPr>
                    <a:xfrm>
                      <a:off x="4438775" y="1822025"/>
                      <a:ext cx="292800" cy="4000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1712" h="16002" extrusionOk="0">
                          <a:moveTo>
                            <a:pt x="86" y="1"/>
                          </a:moveTo>
                          <a:lnTo>
                            <a:pt x="0" y="9310"/>
                          </a:lnTo>
                          <a:lnTo>
                            <a:pt x="11669" y="16002"/>
                          </a:lnTo>
                          <a:lnTo>
                            <a:pt x="11712" y="6650"/>
                          </a:lnTo>
                          <a:lnTo>
                            <a:pt x="86" y="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7" name="Google Shape;197;p18"/>
                    <p:cNvSpPr/>
                    <p:nvPr/>
                  </p:nvSpPr>
                  <p:spPr>
                    <a:xfrm>
                      <a:off x="4731550" y="1689050"/>
                      <a:ext cx="328200" cy="2992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128" h="11970" extrusionOk="0">
                          <a:moveTo>
                            <a:pt x="13128" y="0"/>
                          </a:moveTo>
                          <a:lnTo>
                            <a:pt x="1" y="7593"/>
                          </a:lnTo>
                          <a:lnTo>
                            <a:pt x="1" y="11969"/>
                          </a:lnTo>
                          <a:lnTo>
                            <a:pt x="13128" y="4333"/>
                          </a:lnTo>
                          <a:lnTo>
                            <a:pt x="1312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8" name="Google Shape;198;p18"/>
                    <p:cNvSpPr/>
                    <p:nvPr/>
                  </p:nvSpPr>
                  <p:spPr>
                    <a:xfrm>
                      <a:off x="4399100" y="1689050"/>
                      <a:ext cx="332475" cy="2992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299" h="11970" extrusionOk="0">
                          <a:moveTo>
                            <a:pt x="43" y="0"/>
                          </a:moveTo>
                          <a:lnTo>
                            <a:pt x="0" y="4333"/>
                          </a:lnTo>
                          <a:lnTo>
                            <a:pt x="13299" y="11969"/>
                          </a:lnTo>
                          <a:lnTo>
                            <a:pt x="13299" y="7593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199" name="Google Shape;199;p18"/>
                    <p:cNvSpPr/>
                    <p:nvPr/>
                  </p:nvSpPr>
                  <p:spPr>
                    <a:xfrm>
                      <a:off x="4400150" y="1497075"/>
                      <a:ext cx="659600" cy="3818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6384" h="15273" extrusionOk="0">
                          <a:moveTo>
                            <a:pt x="13128" y="0"/>
                          </a:moveTo>
                          <a:lnTo>
                            <a:pt x="1" y="7679"/>
                          </a:lnTo>
                          <a:lnTo>
                            <a:pt x="13257" y="15272"/>
                          </a:lnTo>
                          <a:lnTo>
                            <a:pt x="26384" y="7679"/>
                          </a:lnTo>
                          <a:lnTo>
                            <a:pt x="1312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200" name="Google Shape;200;p18"/>
                  <p:cNvSpPr/>
                  <p:nvPr/>
                </p:nvSpPr>
                <p:spPr>
                  <a:xfrm>
                    <a:off x="4650753" y="2183209"/>
                    <a:ext cx="284325" cy="39486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208" h="11399" fill="none" extrusionOk="0">
                        <a:moveTo>
                          <a:pt x="8207" y="0"/>
                        </a:moveTo>
                        <a:lnTo>
                          <a:pt x="8177" y="6626"/>
                        </a:lnTo>
                        <a:lnTo>
                          <a:pt x="0" y="11398"/>
                        </a:lnTo>
                        <a:lnTo>
                          <a:pt x="0" y="4772"/>
                        </a:lnTo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1" name="Google Shape;201;p18"/>
                  <p:cNvSpPr/>
                  <p:nvPr/>
                </p:nvSpPr>
                <p:spPr>
                  <a:xfrm>
                    <a:off x="4363322" y="2183209"/>
                    <a:ext cx="287477" cy="39486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299" h="11399" fill="none" extrusionOk="0">
                        <a:moveTo>
                          <a:pt x="8298" y="4772"/>
                        </a:moveTo>
                        <a:lnTo>
                          <a:pt x="8298" y="11398"/>
                        </a:lnTo>
                        <a:lnTo>
                          <a:pt x="0" y="6626"/>
                        </a:lnTo>
                        <a:lnTo>
                          <a:pt x="61" y="0"/>
                        </a:lnTo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2" name="Google Shape;202;p18"/>
                  <p:cNvSpPr/>
                  <p:nvPr/>
                </p:nvSpPr>
                <p:spPr>
                  <a:xfrm>
                    <a:off x="4414902" y="2325330"/>
                    <a:ext cx="184319" cy="22325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21" h="6445" fill="none" extrusionOk="0">
                        <a:moveTo>
                          <a:pt x="5320" y="6444"/>
                        </a:moveTo>
                        <a:lnTo>
                          <a:pt x="5320" y="3010"/>
                        </a:lnTo>
                        <a:lnTo>
                          <a:pt x="31" y="0"/>
                        </a:lnTo>
                        <a:lnTo>
                          <a:pt x="1" y="3405"/>
                        </a:lnTo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3" name="Google Shape;203;p18"/>
                  <p:cNvSpPr/>
                  <p:nvPr/>
                </p:nvSpPr>
                <p:spPr>
                  <a:xfrm>
                    <a:off x="4650753" y="2053696"/>
                    <a:ext cx="323260" cy="2948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32" h="8512" fill="none" extrusionOk="0">
                        <a:moveTo>
                          <a:pt x="9332" y="0"/>
                        </a:moveTo>
                        <a:lnTo>
                          <a:pt x="9302" y="3070"/>
                        </a:lnTo>
                        <a:lnTo>
                          <a:pt x="0" y="8511"/>
                        </a:lnTo>
                        <a:lnTo>
                          <a:pt x="0" y="5411"/>
                        </a:lnTo>
                        <a:close/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4" name="Google Shape;204;p18"/>
                  <p:cNvSpPr/>
                  <p:nvPr/>
                </p:nvSpPr>
                <p:spPr>
                  <a:xfrm>
                    <a:off x="4324354" y="2053696"/>
                    <a:ext cx="326447" cy="2948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424" h="8512" fill="none" extrusionOk="0">
                        <a:moveTo>
                          <a:pt x="9423" y="5411"/>
                        </a:moveTo>
                        <a:lnTo>
                          <a:pt x="9423" y="8511"/>
                        </a:lnTo>
                        <a:lnTo>
                          <a:pt x="1" y="3070"/>
                        </a:lnTo>
                        <a:lnTo>
                          <a:pt x="31" y="0"/>
                        </a:lnTo>
                        <a:close/>
                      </a:path>
                    </a:pathLst>
                  </a:custGeom>
                  <a:grpFill/>
                  <a:ln w="19050" cap="rnd" cmpd="sng">
                    <a:solidFill>
                      <a:srgbClr val="16697A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205" name="Google Shape;205;p18"/>
                  <p:cNvGrpSpPr/>
                  <p:nvPr/>
                </p:nvGrpSpPr>
                <p:grpSpPr>
                  <a:xfrm>
                    <a:off x="4325428" y="1865228"/>
                    <a:ext cx="648600" cy="737847"/>
                    <a:chOff x="4325428" y="1865228"/>
                    <a:chExt cx="648600" cy="737847"/>
                  </a:xfrm>
                  <a:grpFill/>
                </p:grpSpPr>
                <p:sp>
                  <p:nvSpPr>
                    <p:cNvPr id="206" name="Google Shape;206;p18"/>
                    <p:cNvSpPr/>
                    <p:nvPr/>
                  </p:nvSpPr>
                  <p:spPr>
                    <a:xfrm>
                      <a:off x="4325428" y="1865228"/>
                      <a:ext cx="648600" cy="37591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24" h="10852" fill="none" extrusionOk="0">
                          <a:moveTo>
                            <a:pt x="18724" y="5441"/>
                          </a:moveTo>
                          <a:lnTo>
                            <a:pt x="9392" y="10852"/>
                          </a:lnTo>
                          <a:lnTo>
                            <a:pt x="0" y="5441"/>
                          </a:lnTo>
                          <a:lnTo>
                            <a:pt x="9301" y="1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07" name="Google Shape;207;p18"/>
                    <p:cNvSpPr/>
                    <p:nvPr/>
                  </p:nvSpPr>
                  <p:spPr>
                    <a:xfrm>
                      <a:off x="4438775" y="2203025"/>
                      <a:ext cx="292800" cy="4000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1712" h="16002" fill="none" extrusionOk="0">
                          <a:moveTo>
                            <a:pt x="11712" y="6650"/>
                          </a:moveTo>
                          <a:lnTo>
                            <a:pt x="11669" y="16002"/>
                          </a:lnTo>
                          <a:lnTo>
                            <a:pt x="0" y="9310"/>
                          </a:lnTo>
                          <a:lnTo>
                            <a:pt x="86" y="1"/>
                          </a:lnTo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  <p:grpSp>
              <p:nvGrpSpPr>
                <p:cNvPr id="208" name="Google Shape;208;p18"/>
                <p:cNvGrpSpPr/>
                <p:nvPr/>
              </p:nvGrpSpPr>
              <p:grpSpPr>
                <a:xfrm>
                  <a:off x="7872312" y="3141983"/>
                  <a:ext cx="978490" cy="605466"/>
                  <a:chOff x="5844709" y="2022106"/>
                  <a:chExt cx="733867" cy="454099"/>
                </a:xfrm>
                <a:solidFill>
                  <a:srgbClr val="46C3F1"/>
                </a:solidFill>
              </p:grpSpPr>
              <p:sp>
                <p:nvSpPr>
                  <p:cNvPr id="209" name="Google Shape;209;p18"/>
                  <p:cNvSpPr/>
                  <p:nvPr/>
                </p:nvSpPr>
                <p:spPr>
                  <a:xfrm>
                    <a:off x="6230808" y="2089469"/>
                    <a:ext cx="329429" cy="31817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814" h="13342" extrusionOk="0">
                        <a:moveTo>
                          <a:pt x="0" y="0"/>
                        </a:moveTo>
                        <a:lnTo>
                          <a:pt x="0" y="13299"/>
                        </a:lnTo>
                        <a:lnTo>
                          <a:pt x="6221" y="13299"/>
                        </a:lnTo>
                        <a:lnTo>
                          <a:pt x="12055" y="13342"/>
                        </a:lnTo>
                        <a:lnTo>
                          <a:pt x="13814" y="13342"/>
                        </a:lnTo>
                        <a:lnTo>
                          <a:pt x="13814" y="5706"/>
                        </a:lnTo>
                        <a:cubicBezTo>
                          <a:pt x="13814" y="4805"/>
                          <a:pt x="13084" y="4119"/>
                          <a:pt x="12226" y="4119"/>
                        </a:cubicBezTo>
                        <a:lnTo>
                          <a:pt x="9910" y="4119"/>
                        </a:lnTo>
                        <a:lnTo>
                          <a:pt x="5792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0" name="Google Shape;210;p18"/>
                  <p:cNvSpPr/>
                  <p:nvPr/>
                </p:nvSpPr>
                <p:spPr>
                  <a:xfrm>
                    <a:off x="5847173" y="2048547"/>
                    <a:ext cx="383659" cy="35809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088" h="15015" extrusionOk="0">
                        <a:moveTo>
                          <a:pt x="1287" y="0"/>
                        </a:moveTo>
                        <a:cubicBezTo>
                          <a:pt x="558" y="0"/>
                          <a:pt x="0" y="558"/>
                          <a:pt x="0" y="1287"/>
                        </a:cubicBezTo>
                        <a:lnTo>
                          <a:pt x="0" y="13728"/>
                        </a:lnTo>
                        <a:cubicBezTo>
                          <a:pt x="0" y="14414"/>
                          <a:pt x="558" y="15015"/>
                          <a:pt x="1287" y="15015"/>
                        </a:cubicBezTo>
                        <a:lnTo>
                          <a:pt x="16087" y="15015"/>
                        </a:lnTo>
                        <a:lnTo>
                          <a:pt x="16087" y="1287"/>
                        </a:lnTo>
                        <a:cubicBezTo>
                          <a:pt x="16087" y="558"/>
                          <a:pt x="15487" y="0"/>
                          <a:pt x="1480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1" name="Google Shape;211;p18"/>
                  <p:cNvSpPr/>
                  <p:nvPr/>
                </p:nvSpPr>
                <p:spPr>
                  <a:xfrm>
                    <a:off x="6230808" y="2089469"/>
                    <a:ext cx="329429" cy="31817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814" h="13342" fill="none" extrusionOk="0">
                        <a:moveTo>
                          <a:pt x="6221" y="13299"/>
                        </a:moveTo>
                        <a:lnTo>
                          <a:pt x="0" y="13299"/>
                        </a:lnTo>
                        <a:lnTo>
                          <a:pt x="0" y="0"/>
                        </a:lnTo>
                        <a:lnTo>
                          <a:pt x="5792" y="0"/>
                        </a:lnTo>
                        <a:lnTo>
                          <a:pt x="9910" y="4119"/>
                        </a:lnTo>
                        <a:lnTo>
                          <a:pt x="12226" y="4119"/>
                        </a:lnTo>
                        <a:cubicBezTo>
                          <a:pt x="13084" y="4119"/>
                          <a:pt x="13814" y="4805"/>
                          <a:pt x="13814" y="5706"/>
                        </a:cubicBezTo>
                        <a:lnTo>
                          <a:pt x="13814" y="13342"/>
                        </a:lnTo>
                        <a:lnTo>
                          <a:pt x="12055" y="13342"/>
                        </a:ln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2" name="Google Shape;212;p18"/>
                  <p:cNvSpPr/>
                  <p:nvPr/>
                </p:nvSpPr>
                <p:spPr>
                  <a:xfrm>
                    <a:off x="5907531" y="2336029"/>
                    <a:ext cx="141201" cy="14017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921" h="5878" extrusionOk="0">
                        <a:moveTo>
                          <a:pt x="2960" y="0"/>
                        </a:moveTo>
                        <a:cubicBezTo>
                          <a:pt x="1330" y="0"/>
                          <a:pt x="0" y="1330"/>
                          <a:pt x="0" y="2917"/>
                        </a:cubicBezTo>
                        <a:cubicBezTo>
                          <a:pt x="0" y="4547"/>
                          <a:pt x="1330" y="5877"/>
                          <a:pt x="2960" y="5877"/>
                        </a:cubicBezTo>
                        <a:cubicBezTo>
                          <a:pt x="4590" y="5877"/>
                          <a:pt x="5920" y="4547"/>
                          <a:pt x="5920" y="2917"/>
                        </a:cubicBezTo>
                        <a:cubicBezTo>
                          <a:pt x="5920" y="1330"/>
                          <a:pt x="4590" y="0"/>
                          <a:pt x="2960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3" name="Google Shape;213;p18"/>
                  <p:cNvSpPr/>
                  <p:nvPr/>
                </p:nvSpPr>
                <p:spPr>
                  <a:xfrm>
                    <a:off x="6379139" y="2336029"/>
                    <a:ext cx="140176" cy="14017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878" h="5878" extrusionOk="0">
                        <a:moveTo>
                          <a:pt x="2918" y="0"/>
                        </a:moveTo>
                        <a:cubicBezTo>
                          <a:pt x="1288" y="0"/>
                          <a:pt x="1" y="1330"/>
                          <a:pt x="1" y="2917"/>
                        </a:cubicBezTo>
                        <a:cubicBezTo>
                          <a:pt x="1" y="4547"/>
                          <a:pt x="1288" y="5877"/>
                          <a:pt x="2918" y="5877"/>
                        </a:cubicBezTo>
                        <a:cubicBezTo>
                          <a:pt x="4548" y="5877"/>
                          <a:pt x="5878" y="4547"/>
                          <a:pt x="5878" y="2917"/>
                        </a:cubicBezTo>
                        <a:cubicBezTo>
                          <a:pt x="5878" y="1330"/>
                          <a:pt x="4548" y="0"/>
                          <a:pt x="291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214" name="Google Shape;214;p18"/>
                  <p:cNvGrpSpPr/>
                  <p:nvPr/>
                </p:nvGrpSpPr>
                <p:grpSpPr>
                  <a:xfrm>
                    <a:off x="5844709" y="2022106"/>
                    <a:ext cx="733867" cy="439083"/>
                    <a:chOff x="5844709" y="1641106"/>
                    <a:chExt cx="733867" cy="439083"/>
                  </a:xfrm>
                  <a:grpFill/>
                </p:grpSpPr>
                <p:sp>
                  <p:nvSpPr>
                    <p:cNvPr id="215" name="Google Shape;215;p18"/>
                    <p:cNvSpPr/>
                    <p:nvPr/>
                  </p:nvSpPr>
                  <p:spPr>
                    <a:xfrm>
                      <a:off x="6051050" y="1751672"/>
                      <a:ext cx="93736" cy="15899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706" h="4590" fill="none" extrusionOk="0">
                          <a:moveTo>
                            <a:pt x="2706" y="0"/>
                          </a:moveTo>
                          <a:lnTo>
                            <a:pt x="2706" y="3040"/>
                          </a:lnTo>
                          <a:lnTo>
                            <a:pt x="1" y="4590"/>
                          </a:lnTo>
                          <a:lnTo>
                            <a:pt x="31" y="155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6" name="Google Shape;216;p18"/>
                    <p:cNvSpPr/>
                    <p:nvPr/>
                  </p:nvSpPr>
                  <p:spPr>
                    <a:xfrm>
                      <a:off x="5958392" y="1751672"/>
                      <a:ext cx="93770" cy="15899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707" h="4590" fill="none" extrusionOk="0">
                          <a:moveTo>
                            <a:pt x="2706" y="1550"/>
                          </a:moveTo>
                          <a:lnTo>
                            <a:pt x="2676" y="4590"/>
                          </a:lnTo>
                          <a:lnTo>
                            <a:pt x="1" y="3040"/>
                          </a:lnTo>
                          <a:lnTo>
                            <a:pt x="1" y="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7" name="Google Shape;217;p18"/>
                    <p:cNvSpPr/>
                    <p:nvPr/>
                  </p:nvSpPr>
                  <p:spPr>
                    <a:xfrm>
                      <a:off x="5958392" y="1696908"/>
                      <a:ext cx="186398" cy="10849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381" h="3132" fill="none" extrusionOk="0">
                          <a:moveTo>
                            <a:pt x="5381" y="1581"/>
                          </a:moveTo>
                          <a:lnTo>
                            <a:pt x="2706" y="3131"/>
                          </a:lnTo>
                          <a:lnTo>
                            <a:pt x="1" y="1581"/>
                          </a:lnTo>
                          <a:lnTo>
                            <a:pt x="2676" y="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8" name="Google Shape;218;p18"/>
                    <p:cNvSpPr/>
                    <p:nvPr/>
                  </p:nvSpPr>
                  <p:spPr>
                    <a:xfrm>
                      <a:off x="5907855" y="1934840"/>
                      <a:ext cx="144310" cy="14534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166" h="4196" fill="none" extrusionOk="0">
                          <a:moveTo>
                            <a:pt x="4165" y="2098"/>
                          </a:moveTo>
                          <a:cubicBezTo>
                            <a:pt x="4165" y="3253"/>
                            <a:pt x="3223" y="4195"/>
                            <a:pt x="2068" y="4195"/>
                          </a:cubicBezTo>
                          <a:cubicBezTo>
                            <a:pt x="913" y="4195"/>
                            <a:pt x="1" y="3253"/>
                            <a:pt x="1" y="2098"/>
                          </a:cubicBezTo>
                          <a:cubicBezTo>
                            <a:pt x="1" y="943"/>
                            <a:pt x="913" y="1"/>
                            <a:pt x="2068" y="1"/>
                          </a:cubicBezTo>
                          <a:cubicBezTo>
                            <a:pt x="3223" y="1"/>
                            <a:pt x="4165" y="943"/>
                            <a:pt x="4165" y="2098"/>
                          </a:cubicBez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19" name="Google Shape;219;p18"/>
                    <p:cNvSpPr/>
                    <p:nvPr/>
                  </p:nvSpPr>
                  <p:spPr>
                    <a:xfrm>
                      <a:off x="6392171" y="1934840"/>
                      <a:ext cx="144310" cy="14534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166" h="4196" fill="none" extrusionOk="0">
                          <a:moveTo>
                            <a:pt x="4165" y="2098"/>
                          </a:moveTo>
                          <a:cubicBezTo>
                            <a:pt x="4165" y="3253"/>
                            <a:pt x="3223" y="4195"/>
                            <a:pt x="2068" y="4195"/>
                          </a:cubicBezTo>
                          <a:cubicBezTo>
                            <a:pt x="913" y="4195"/>
                            <a:pt x="1" y="3253"/>
                            <a:pt x="1" y="2098"/>
                          </a:cubicBezTo>
                          <a:cubicBezTo>
                            <a:pt x="1" y="943"/>
                            <a:pt x="913" y="1"/>
                            <a:pt x="2068" y="1"/>
                          </a:cubicBezTo>
                          <a:cubicBezTo>
                            <a:pt x="3223" y="1"/>
                            <a:pt x="4165" y="943"/>
                            <a:pt x="4165" y="2098"/>
                          </a:cubicBez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0" name="Google Shape;220;p18"/>
                    <p:cNvSpPr/>
                    <p:nvPr/>
                  </p:nvSpPr>
                  <p:spPr>
                    <a:xfrm>
                      <a:off x="5844709" y="1641106"/>
                      <a:ext cx="394861" cy="36853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1399" h="10639" fill="none" extrusionOk="0">
                          <a:moveTo>
                            <a:pt x="1824" y="10578"/>
                          </a:moveTo>
                          <a:lnTo>
                            <a:pt x="912" y="10578"/>
                          </a:lnTo>
                          <a:cubicBezTo>
                            <a:pt x="395" y="10578"/>
                            <a:pt x="0" y="10183"/>
                            <a:pt x="0" y="9666"/>
                          </a:cubicBezTo>
                          <a:lnTo>
                            <a:pt x="0" y="912"/>
                          </a:lnTo>
                          <a:cubicBezTo>
                            <a:pt x="0" y="396"/>
                            <a:pt x="395" y="1"/>
                            <a:pt x="912" y="1"/>
                          </a:cubicBezTo>
                          <a:lnTo>
                            <a:pt x="10487" y="1"/>
                          </a:lnTo>
                          <a:cubicBezTo>
                            <a:pt x="10973" y="1"/>
                            <a:pt x="11399" y="396"/>
                            <a:pt x="11399" y="912"/>
                          </a:cubicBezTo>
                          <a:lnTo>
                            <a:pt x="11399" y="10639"/>
                          </a:lnTo>
                          <a:lnTo>
                            <a:pt x="5958" y="10639"/>
                          </a:lnTo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1" name="Google Shape;221;p18"/>
                    <p:cNvSpPr/>
                    <p:nvPr/>
                  </p:nvSpPr>
                  <p:spPr>
                    <a:xfrm>
                      <a:off x="6238480" y="1681113"/>
                      <a:ext cx="340096" cy="32748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8" h="9454" fill="none" extrusionOk="0">
                          <a:moveTo>
                            <a:pt x="4438" y="9423"/>
                          </a:moveTo>
                          <a:lnTo>
                            <a:pt x="0" y="9423"/>
                          </a:lnTo>
                          <a:lnTo>
                            <a:pt x="0" y="1"/>
                          </a:lnTo>
                          <a:lnTo>
                            <a:pt x="4134" y="1"/>
                          </a:lnTo>
                          <a:lnTo>
                            <a:pt x="7052" y="2949"/>
                          </a:lnTo>
                          <a:lnTo>
                            <a:pt x="8663" y="2949"/>
                          </a:lnTo>
                          <a:cubicBezTo>
                            <a:pt x="9271" y="2949"/>
                            <a:pt x="9818" y="3435"/>
                            <a:pt x="9818" y="4074"/>
                          </a:cubicBezTo>
                          <a:lnTo>
                            <a:pt x="9818" y="9454"/>
                          </a:lnTo>
                          <a:lnTo>
                            <a:pt x="8572" y="9454"/>
                          </a:lnTo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2" name="Google Shape;222;p18"/>
                    <p:cNvSpPr/>
                    <p:nvPr/>
                  </p:nvSpPr>
                  <p:spPr>
                    <a:xfrm>
                      <a:off x="6294282" y="1726386"/>
                      <a:ext cx="158998" cy="11794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590" h="3404" fill="none" extrusionOk="0">
                          <a:moveTo>
                            <a:pt x="0" y="1"/>
                          </a:moveTo>
                          <a:lnTo>
                            <a:pt x="0" y="3405"/>
                          </a:lnTo>
                          <a:lnTo>
                            <a:pt x="4590" y="3405"/>
                          </a:lnTo>
                          <a:lnTo>
                            <a:pt x="1186" y="1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223" name="Google Shape;223;p18"/>
                  <p:cNvSpPr/>
                  <p:nvPr/>
                </p:nvSpPr>
                <p:spPr>
                  <a:xfrm>
                    <a:off x="5947750" y="2036800"/>
                    <a:ext cx="402200" cy="3754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088" h="15015" fill="none" extrusionOk="0">
                        <a:moveTo>
                          <a:pt x="2574" y="15015"/>
                        </a:moveTo>
                        <a:lnTo>
                          <a:pt x="1287" y="15015"/>
                        </a:lnTo>
                        <a:cubicBezTo>
                          <a:pt x="558" y="15015"/>
                          <a:pt x="0" y="14414"/>
                          <a:pt x="0" y="13728"/>
                        </a:cubicBezTo>
                        <a:lnTo>
                          <a:pt x="0" y="1287"/>
                        </a:lnTo>
                        <a:cubicBezTo>
                          <a:pt x="0" y="558"/>
                          <a:pt x="558" y="0"/>
                          <a:pt x="1287" y="0"/>
                        </a:cubicBezTo>
                        <a:lnTo>
                          <a:pt x="14800" y="0"/>
                        </a:lnTo>
                        <a:cubicBezTo>
                          <a:pt x="15487" y="0"/>
                          <a:pt x="16087" y="558"/>
                          <a:pt x="16087" y="1287"/>
                        </a:cubicBezTo>
                        <a:lnTo>
                          <a:pt x="16087" y="15015"/>
                        </a:lnTo>
                        <a:lnTo>
                          <a:pt x="8408" y="15015"/>
                        </a:lnTo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grpSp>
              <p:nvGrpSpPr>
                <p:cNvPr id="224" name="Google Shape;224;p18"/>
                <p:cNvGrpSpPr/>
                <p:nvPr/>
              </p:nvGrpSpPr>
              <p:grpSpPr>
                <a:xfrm>
                  <a:off x="1708683" y="2873823"/>
                  <a:ext cx="748982" cy="832736"/>
                  <a:chOff x="1248484" y="1894763"/>
                  <a:chExt cx="561737" cy="624552"/>
                </a:xfrm>
                <a:solidFill>
                  <a:srgbClr val="46C3F1"/>
                </a:solidFill>
              </p:grpSpPr>
              <p:grpSp>
                <p:nvGrpSpPr>
                  <p:cNvPr id="225" name="Google Shape;225;p18"/>
                  <p:cNvGrpSpPr/>
                  <p:nvPr/>
                </p:nvGrpSpPr>
                <p:grpSpPr>
                  <a:xfrm>
                    <a:off x="1248484" y="1916716"/>
                    <a:ext cx="526961" cy="602599"/>
                    <a:chOff x="1323225" y="1623625"/>
                    <a:chExt cx="448325" cy="512675"/>
                  </a:xfrm>
                  <a:grpFill/>
                </p:grpSpPr>
                <p:sp>
                  <p:nvSpPr>
                    <p:cNvPr id="226" name="Google Shape;226;p18"/>
                    <p:cNvSpPr/>
                    <p:nvPr/>
                  </p:nvSpPr>
                  <p:spPr>
                    <a:xfrm>
                      <a:off x="1547375" y="1753400"/>
                      <a:ext cx="224175" cy="3829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67" h="15316" extrusionOk="0">
                          <a:moveTo>
                            <a:pt x="8967" y="0"/>
                          </a:moveTo>
                          <a:lnTo>
                            <a:pt x="44" y="5191"/>
                          </a:lnTo>
                          <a:lnTo>
                            <a:pt x="1" y="15315"/>
                          </a:lnTo>
                          <a:lnTo>
                            <a:pt x="8967" y="10124"/>
                          </a:lnTo>
                          <a:lnTo>
                            <a:pt x="896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7" name="Google Shape;227;p18"/>
                    <p:cNvSpPr/>
                    <p:nvPr/>
                  </p:nvSpPr>
                  <p:spPr>
                    <a:xfrm>
                      <a:off x="1323225" y="1753400"/>
                      <a:ext cx="225250" cy="3829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010" h="15316" extrusionOk="0">
                          <a:moveTo>
                            <a:pt x="1" y="0"/>
                          </a:moveTo>
                          <a:lnTo>
                            <a:pt x="1" y="10124"/>
                          </a:lnTo>
                          <a:lnTo>
                            <a:pt x="8967" y="15315"/>
                          </a:lnTo>
                          <a:lnTo>
                            <a:pt x="9010" y="5191"/>
                          </a:lnTo>
                          <a:lnTo>
                            <a:pt x="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28" name="Google Shape;228;p18"/>
                    <p:cNvSpPr/>
                    <p:nvPr/>
                  </p:nvSpPr>
                  <p:spPr>
                    <a:xfrm>
                      <a:off x="1323225" y="1623625"/>
                      <a:ext cx="448325" cy="2595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7933" h="10382" extrusionOk="0">
                          <a:moveTo>
                            <a:pt x="8967" y="1"/>
                          </a:moveTo>
                          <a:lnTo>
                            <a:pt x="1" y="5191"/>
                          </a:lnTo>
                          <a:lnTo>
                            <a:pt x="9010" y="10382"/>
                          </a:lnTo>
                          <a:lnTo>
                            <a:pt x="17933" y="5191"/>
                          </a:lnTo>
                          <a:lnTo>
                            <a:pt x="8967" y="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229" name="Google Shape;229;p18"/>
                  <p:cNvGrpSpPr/>
                  <p:nvPr/>
                </p:nvGrpSpPr>
                <p:grpSpPr>
                  <a:xfrm>
                    <a:off x="1265853" y="1894763"/>
                    <a:ext cx="544368" cy="623827"/>
                    <a:chOff x="1304753" y="1487963"/>
                    <a:chExt cx="544368" cy="623827"/>
                  </a:xfrm>
                  <a:grpFill/>
                </p:grpSpPr>
                <p:sp>
                  <p:nvSpPr>
                    <p:cNvPr id="230" name="Google Shape;230;p18"/>
                    <p:cNvSpPr/>
                    <p:nvPr/>
                  </p:nvSpPr>
                  <p:spPr>
                    <a:xfrm>
                      <a:off x="1576907" y="1646863"/>
                      <a:ext cx="272205" cy="46492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354" h="10852" fill="none" extrusionOk="0">
                          <a:moveTo>
                            <a:pt x="6353" y="0"/>
                          </a:moveTo>
                          <a:lnTo>
                            <a:pt x="6353" y="7204"/>
                          </a:lnTo>
                          <a:lnTo>
                            <a:pt x="1" y="10851"/>
                          </a:lnTo>
                          <a:lnTo>
                            <a:pt x="31" y="3678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1" name="Google Shape;231;p18"/>
                    <p:cNvSpPr/>
                    <p:nvPr/>
                  </p:nvSpPr>
                  <p:spPr>
                    <a:xfrm>
                      <a:off x="1304753" y="1646863"/>
                      <a:ext cx="273533" cy="46492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385" h="10852" fill="none" extrusionOk="0">
                          <a:moveTo>
                            <a:pt x="6384" y="3678"/>
                          </a:moveTo>
                          <a:lnTo>
                            <a:pt x="6354" y="10851"/>
                          </a:lnTo>
                          <a:lnTo>
                            <a:pt x="1" y="7204"/>
                          </a:lnTo>
                          <a:lnTo>
                            <a:pt x="1" y="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2" name="Google Shape;232;p18"/>
                    <p:cNvSpPr/>
                    <p:nvPr/>
                  </p:nvSpPr>
                  <p:spPr>
                    <a:xfrm>
                      <a:off x="1304753" y="1487963"/>
                      <a:ext cx="544368" cy="31647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07" h="7387" fill="none" extrusionOk="0">
                          <a:moveTo>
                            <a:pt x="12706" y="3709"/>
                          </a:moveTo>
                          <a:lnTo>
                            <a:pt x="6384" y="7387"/>
                          </a:lnTo>
                          <a:lnTo>
                            <a:pt x="1" y="3709"/>
                          </a:lnTo>
                          <a:lnTo>
                            <a:pt x="6354" y="1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  <p:grpSp>
              <p:nvGrpSpPr>
                <p:cNvPr id="233" name="Google Shape;233;p18"/>
                <p:cNvGrpSpPr/>
                <p:nvPr/>
              </p:nvGrpSpPr>
              <p:grpSpPr>
                <a:xfrm>
                  <a:off x="9971677" y="2890866"/>
                  <a:ext cx="890101" cy="891486"/>
                  <a:chOff x="7488229" y="1900386"/>
                  <a:chExt cx="667576" cy="668615"/>
                </a:xfrm>
                <a:solidFill>
                  <a:srgbClr val="46C3F1"/>
                </a:solidFill>
              </p:grpSpPr>
              <p:grpSp>
                <p:nvGrpSpPr>
                  <p:cNvPr id="234" name="Google Shape;234;p18"/>
                  <p:cNvGrpSpPr/>
                  <p:nvPr/>
                </p:nvGrpSpPr>
                <p:grpSpPr>
                  <a:xfrm>
                    <a:off x="7625652" y="2043601"/>
                    <a:ext cx="361829" cy="413962"/>
                    <a:chOff x="7725900" y="1667600"/>
                    <a:chExt cx="372175" cy="425800"/>
                  </a:xfrm>
                  <a:grpFill/>
                </p:grpSpPr>
                <p:sp>
                  <p:nvSpPr>
                    <p:cNvPr id="235" name="Google Shape;235;p18"/>
                    <p:cNvSpPr/>
                    <p:nvPr/>
                  </p:nvSpPr>
                  <p:spPr>
                    <a:xfrm>
                      <a:off x="7911450" y="1774850"/>
                      <a:ext cx="186625" cy="3185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465" h="12742" extrusionOk="0">
                          <a:moveTo>
                            <a:pt x="7465" y="0"/>
                          </a:moveTo>
                          <a:lnTo>
                            <a:pt x="43" y="4333"/>
                          </a:lnTo>
                          <a:lnTo>
                            <a:pt x="0" y="12741"/>
                          </a:lnTo>
                          <a:lnTo>
                            <a:pt x="7379" y="8408"/>
                          </a:lnTo>
                          <a:lnTo>
                            <a:pt x="7465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6" name="Google Shape;236;p18"/>
                    <p:cNvSpPr/>
                    <p:nvPr/>
                  </p:nvSpPr>
                  <p:spPr>
                    <a:xfrm>
                      <a:off x="7725900" y="1774850"/>
                      <a:ext cx="186625" cy="3185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465" h="12742" extrusionOk="0">
                          <a:moveTo>
                            <a:pt x="1" y="0"/>
                          </a:moveTo>
                          <a:lnTo>
                            <a:pt x="1" y="8408"/>
                          </a:lnTo>
                          <a:lnTo>
                            <a:pt x="7422" y="12741"/>
                          </a:lnTo>
                          <a:lnTo>
                            <a:pt x="7465" y="4333"/>
                          </a:lnTo>
                          <a:lnTo>
                            <a:pt x="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37" name="Google Shape;237;p18"/>
                    <p:cNvSpPr/>
                    <p:nvPr/>
                  </p:nvSpPr>
                  <p:spPr>
                    <a:xfrm>
                      <a:off x="7725900" y="1667600"/>
                      <a:ext cx="372175" cy="2155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4887" h="8623" extrusionOk="0">
                          <a:moveTo>
                            <a:pt x="7422" y="0"/>
                          </a:moveTo>
                          <a:lnTo>
                            <a:pt x="1" y="4290"/>
                          </a:lnTo>
                          <a:lnTo>
                            <a:pt x="7465" y="8623"/>
                          </a:lnTo>
                          <a:lnTo>
                            <a:pt x="14887" y="4290"/>
                          </a:lnTo>
                          <a:lnTo>
                            <a:pt x="74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238" name="Google Shape;238;p18"/>
                  <p:cNvSpPr/>
                  <p:nvPr/>
                </p:nvSpPr>
                <p:spPr>
                  <a:xfrm>
                    <a:off x="7583450" y="1935850"/>
                    <a:ext cx="65325" cy="644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13" h="2576" extrusionOk="0">
                        <a:moveTo>
                          <a:pt x="758" y="1"/>
                        </a:moveTo>
                        <a:cubicBezTo>
                          <a:pt x="629" y="1"/>
                          <a:pt x="511" y="107"/>
                          <a:pt x="511" y="252"/>
                        </a:cubicBezTo>
                        <a:lnTo>
                          <a:pt x="39" y="2225"/>
                        </a:lnTo>
                        <a:cubicBezTo>
                          <a:pt x="0" y="2417"/>
                          <a:pt x="100" y="2575"/>
                          <a:pt x="275" y="2575"/>
                        </a:cubicBezTo>
                        <a:cubicBezTo>
                          <a:pt x="295" y="2575"/>
                          <a:pt x="317" y="2573"/>
                          <a:pt x="339" y="2568"/>
                        </a:cubicBezTo>
                        <a:lnTo>
                          <a:pt x="2355" y="2054"/>
                        </a:lnTo>
                        <a:cubicBezTo>
                          <a:pt x="2570" y="2011"/>
                          <a:pt x="2613" y="1753"/>
                          <a:pt x="2441" y="1582"/>
                        </a:cubicBezTo>
                        <a:lnTo>
                          <a:pt x="940" y="80"/>
                        </a:lnTo>
                        <a:cubicBezTo>
                          <a:pt x="884" y="25"/>
                          <a:pt x="820" y="1"/>
                          <a:pt x="758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39" name="Google Shape;239;p18"/>
                  <p:cNvSpPr/>
                  <p:nvPr/>
                </p:nvSpPr>
                <p:spPr>
                  <a:xfrm>
                    <a:off x="8011375" y="2446450"/>
                    <a:ext cx="66250" cy="636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50" h="2545" extrusionOk="0">
                        <a:moveTo>
                          <a:pt x="2355" y="0"/>
                        </a:moveTo>
                        <a:cubicBezTo>
                          <a:pt x="2329" y="0"/>
                          <a:pt x="2302" y="3"/>
                          <a:pt x="2274" y="8"/>
                        </a:cubicBezTo>
                        <a:lnTo>
                          <a:pt x="301" y="480"/>
                        </a:lnTo>
                        <a:cubicBezTo>
                          <a:pt x="44" y="523"/>
                          <a:pt x="1" y="823"/>
                          <a:pt x="172" y="952"/>
                        </a:cubicBezTo>
                        <a:lnTo>
                          <a:pt x="1674" y="2454"/>
                        </a:lnTo>
                        <a:cubicBezTo>
                          <a:pt x="1737" y="2517"/>
                          <a:pt x="1811" y="2545"/>
                          <a:pt x="1880" y="2545"/>
                        </a:cubicBezTo>
                        <a:cubicBezTo>
                          <a:pt x="2000" y="2545"/>
                          <a:pt x="2103" y="2461"/>
                          <a:pt x="2103" y="2325"/>
                        </a:cubicBezTo>
                        <a:lnTo>
                          <a:pt x="2575" y="309"/>
                        </a:lnTo>
                        <a:cubicBezTo>
                          <a:pt x="2649" y="122"/>
                          <a:pt x="2529" y="0"/>
                          <a:pt x="235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121900" tIns="121900" rIns="121900" bIns="121900" anchor="ctr" anchorCtr="0">
                    <a:no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240" name="Google Shape;240;p18"/>
                  <p:cNvGrpSpPr/>
                  <p:nvPr/>
                </p:nvGrpSpPr>
                <p:grpSpPr>
                  <a:xfrm>
                    <a:off x="7488229" y="1900386"/>
                    <a:ext cx="667576" cy="668615"/>
                    <a:chOff x="7439779" y="1528461"/>
                    <a:chExt cx="667576" cy="668615"/>
                  </a:xfrm>
                  <a:grpFill/>
                </p:grpSpPr>
                <p:sp>
                  <p:nvSpPr>
                    <p:cNvPr id="241" name="Google Shape;241;p18"/>
                    <p:cNvSpPr/>
                    <p:nvPr/>
                  </p:nvSpPr>
                  <p:spPr>
                    <a:xfrm>
                      <a:off x="7773556" y="1757976"/>
                      <a:ext cx="182172" cy="31169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259" h="8998" fill="none" extrusionOk="0">
                          <a:moveTo>
                            <a:pt x="5259" y="0"/>
                          </a:moveTo>
                          <a:lnTo>
                            <a:pt x="5198" y="5958"/>
                          </a:lnTo>
                          <a:lnTo>
                            <a:pt x="0" y="8998"/>
                          </a:lnTo>
                          <a:lnTo>
                            <a:pt x="0" y="304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2" name="Google Shape;242;p18"/>
                    <p:cNvSpPr/>
                    <p:nvPr/>
                  </p:nvSpPr>
                  <p:spPr>
                    <a:xfrm>
                      <a:off x="7590353" y="1757976"/>
                      <a:ext cx="183246" cy="31169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290" h="8998" fill="none" extrusionOk="0">
                          <a:moveTo>
                            <a:pt x="5289" y="3040"/>
                          </a:moveTo>
                          <a:lnTo>
                            <a:pt x="5289" y="8998"/>
                          </a:lnTo>
                          <a:lnTo>
                            <a:pt x="0" y="5958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3" name="Google Shape;243;p18"/>
                    <p:cNvSpPr/>
                    <p:nvPr/>
                  </p:nvSpPr>
                  <p:spPr>
                    <a:xfrm>
                      <a:off x="7590353" y="1651636"/>
                      <a:ext cx="365383" cy="211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548" h="6110" fill="none" extrusionOk="0">
                          <a:moveTo>
                            <a:pt x="10548" y="3070"/>
                          </a:moveTo>
                          <a:lnTo>
                            <a:pt x="5289" y="6110"/>
                          </a:lnTo>
                          <a:lnTo>
                            <a:pt x="0" y="3070"/>
                          </a:lnTo>
                          <a:lnTo>
                            <a:pt x="5259" y="0"/>
                          </a:ln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4" name="Google Shape;244;p18"/>
                    <p:cNvSpPr/>
                    <p:nvPr/>
                  </p:nvSpPr>
                  <p:spPr>
                    <a:xfrm>
                      <a:off x="7439779" y="1670583"/>
                      <a:ext cx="549668" cy="52649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868" h="15199" fill="none" extrusionOk="0">
                          <a:moveTo>
                            <a:pt x="15867" y="12919"/>
                          </a:moveTo>
                          <a:cubicBezTo>
                            <a:pt x="14195" y="14378"/>
                            <a:pt x="11977" y="15198"/>
                            <a:pt x="9636" y="15198"/>
                          </a:cubicBezTo>
                          <a:cubicBezTo>
                            <a:pt x="4286" y="15198"/>
                            <a:pt x="1" y="10882"/>
                            <a:pt x="1" y="5563"/>
                          </a:cubicBezTo>
                          <a:cubicBezTo>
                            <a:pt x="1" y="3496"/>
                            <a:pt x="639" y="1612"/>
                            <a:pt x="1733" y="1"/>
                          </a:cubicBezTo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5" name="Google Shape;245;p18"/>
                    <p:cNvSpPr/>
                    <p:nvPr/>
                  </p:nvSpPr>
                  <p:spPr>
                    <a:xfrm>
                      <a:off x="7571405" y="1528461"/>
                      <a:ext cx="535950" cy="47384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471" h="13678" fill="none" extrusionOk="0">
                          <a:moveTo>
                            <a:pt x="0" y="1946"/>
                          </a:moveTo>
                          <a:cubicBezTo>
                            <a:pt x="790" y="1338"/>
                            <a:pt x="1672" y="882"/>
                            <a:pt x="2614" y="547"/>
                          </a:cubicBezTo>
                          <a:cubicBezTo>
                            <a:pt x="3648" y="213"/>
                            <a:pt x="4711" y="0"/>
                            <a:pt x="5836" y="0"/>
                          </a:cubicBezTo>
                          <a:cubicBezTo>
                            <a:pt x="11186" y="0"/>
                            <a:pt x="15472" y="4347"/>
                            <a:pt x="15472" y="9666"/>
                          </a:cubicBezTo>
                          <a:cubicBezTo>
                            <a:pt x="15472" y="11095"/>
                            <a:pt x="15198" y="12462"/>
                            <a:pt x="14620" y="13678"/>
                          </a:cubicBezTo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6" name="Google Shape;246;p18"/>
                    <p:cNvSpPr/>
                    <p:nvPr/>
                  </p:nvSpPr>
                  <p:spPr>
                    <a:xfrm>
                      <a:off x="7533476" y="1565317"/>
                      <a:ext cx="65331" cy="6529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86" h="1885" fill="none" extrusionOk="0">
                          <a:moveTo>
                            <a:pt x="700" y="91"/>
                          </a:moveTo>
                          <a:lnTo>
                            <a:pt x="1764" y="1155"/>
                          </a:lnTo>
                          <a:cubicBezTo>
                            <a:pt x="1885" y="1277"/>
                            <a:pt x="1855" y="1459"/>
                            <a:pt x="1673" y="1489"/>
                          </a:cubicBezTo>
                          <a:lnTo>
                            <a:pt x="274" y="1824"/>
                          </a:lnTo>
                          <a:cubicBezTo>
                            <a:pt x="122" y="1885"/>
                            <a:pt x="1" y="1763"/>
                            <a:pt x="62" y="1611"/>
                          </a:cubicBezTo>
                          <a:lnTo>
                            <a:pt x="396" y="213"/>
                          </a:lnTo>
                          <a:cubicBezTo>
                            <a:pt x="396" y="61"/>
                            <a:pt x="578" y="0"/>
                            <a:pt x="700" y="91"/>
                          </a:cubicBez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247" name="Google Shape;247;p18"/>
                    <p:cNvSpPr/>
                    <p:nvPr/>
                  </p:nvSpPr>
                  <p:spPr>
                    <a:xfrm>
                      <a:off x="7964103" y="2075922"/>
                      <a:ext cx="65331" cy="6637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86" h="1916" fill="none" extrusionOk="0">
                          <a:moveTo>
                            <a:pt x="1186" y="1794"/>
                          </a:moveTo>
                          <a:lnTo>
                            <a:pt x="122" y="730"/>
                          </a:lnTo>
                          <a:cubicBezTo>
                            <a:pt x="1" y="609"/>
                            <a:pt x="62" y="426"/>
                            <a:pt x="214" y="396"/>
                          </a:cubicBezTo>
                          <a:lnTo>
                            <a:pt x="1612" y="62"/>
                          </a:lnTo>
                          <a:cubicBezTo>
                            <a:pt x="1764" y="1"/>
                            <a:pt x="1885" y="122"/>
                            <a:pt x="1824" y="274"/>
                          </a:cubicBezTo>
                          <a:lnTo>
                            <a:pt x="1490" y="1673"/>
                          </a:lnTo>
                          <a:cubicBezTo>
                            <a:pt x="1490" y="1885"/>
                            <a:pt x="1308" y="1916"/>
                            <a:pt x="1186" y="1794"/>
                          </a:cubicBezTo>
                          <a:close/>
                        </a:path>
                      </a:pathLst>
                    </a:custGeom>
                    <a:grpFill/>
                    <a:ln w="19050" cap="rnd" cmpd="sng">
                      <a:solidFill>
                        <a:srgbClr val="16697A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121900" tIns="121900" rIns="121900" bIns="121900" anchor="ctr" anchorCtr="0">
                      <a:no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</p:grpSp>
        </p:grp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BB5C528A-39D7-2B4E-EFEB-7362F0875BF5}"/>
              </a:ext>
            </a:extLst>
          </p:cNvPr>
          <p:cNvSpPr txBox="1"/>
          <p:nvPr/>
        </p:nvSpPr>
        <p:spPr>
          <a:xfrm>
            <a:off x="6256434" y="2076301"/>
            <a:ext cx="3501995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Calibri"/>
                <a:ea typeface="+mn-ea"/>
                <a:cs typeface="+mn-cs"/>
              </a:rPr>
              <a:t>Товары и услуги из Великобритании</a:t>
            </a:r>
          </a:p>
        </p:txBody>
      </p:sp>
      <p:pic>
        <p:nvPicPr>
          <p:cNvPr id="55" name="Picture 54" descr="A blue line drawing of a globe&#10;&#10;Description automatically generated">
            <a:extLst>
              <a:ext uri="{FF2B5EF4-FFF2-40B4-BE49-F238E27FC236}">
                <a16:creationId xmlns:a16="http://schemas.microsoft.com/office/drawing/2014/main" id="{953DD45D-5386-B854-622F-728DBE4E7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038" y="4992851"/>
            <a:ext cx="772944" cy="772944"/>
          </a:xfrm>
          <a:prstGeom prst="rect">
            <a:avLst/>
          </a:prstGeom>
          <a:solidFill>
            <a:srgbClr val="00285F"/>
          </a:solidFill>
        </p:spPr>
      </p:pic>
      <p:pic>
        <p:nvPicPr>
          <p:cNvPr id="56" name="Picture 55" descr="A blue arrows pointing to the left&#10;&#10;Description automatically generated">
            <a:extLst>
              <a:ext uri="{FF2B5EF4-FFF2-40B4-BE49-F238E27FC236}">
                <a16:creationId xmlns:a16="http://schemas.microsoft.com/office/drawing/2014/main" id="{4FFEE724-C87E-48E1-C9EC-F161B05BDE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038" y="3696088"/>
            <a:ext cx="749382" cy="749382"/>
          </a:xfrm>
          <a:prstGeom prst="rect">
            <a:avLst/>
          </a:prstGeom>
          <a:solidFill>
            <a:srgbClr val="00285F"/>
          </a:solidFill>
        </p:spPr>
      </p:pic>
      <p:pic>
        <p:nvPicPr>
          <p:cNvPr id="57" name="Picture 56" descr="A blue line drawing of a person&#10;&#10;Description automatically generated">
            <a:extLst>
              <a:ext uri="{FF2B5EF4-FFF2-40B4-BE49-F238E27FC236}">
                <a16:creationId xmlns:a16="http://schemas.microsoft.com/office/drawing/2014/main" id="{4C81252A-7EE0-74AE-162E-28A5330BF9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931" y="2449816"/>
            <a:ext cx="772944" cy="691260"/>
          </a:xfrm>
          <a:prstGeom prst="rect">
            <a:avLst/>
          </a:prstGeom>
          <a:solidFill>
            <a:srgbClr val="00285F"/>
          </a:solidFill>
        </p:spPr>
      </p:pic>
      <p:sp>
        <p:nvSpPr>
          <p:cNvPr id="58" name="Footer Placeholder 7">
            <a:extLst>
              <a:ext uri="{FF2B5EF4-FFF2-40B4-BE49-F238E27FC236}">
                <a16:creationId xmlns:a16="http://schemas.microsoft.com/office/drawing/2014/main" id="{E9291FC0-9FC5-07A5-97F5-023B1B674CB1}"/>
              </a:ext>
            </a:extLst>
          </p:cNvPr>
          <p:cNvSpPr txBox="1"/>
          <p:nvPr/>
        </p:nvSpPr>
        <p:spPr>
          <a:xfrm>
            <a:off x="1359908" y="2375192"/>
            <a:ext cx="2336112" cy="769441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spcBef>
                <a:spcPts val="600"/>
              </a:spcBef>
              <a:defRPr sz="125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11117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Мы организуем для зарубежных проектов однодневные мероприятия с целью установления контактов и </a:t>
            </a:r>
            <a:r>
              <a:rPr kumimoji="0" lang="ru" sz="1200" b="1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поиска услуг и товаров из Великобритании</a:t>
            </a:r>
          </a:p>
        </p:txBody>
      </p:sp>
      <p:sp>
        <p:nvSpPr>
          <p:cNvPr id="59" name="Date Placeholder 6">
            <a:extLst>
              <a:ext uri="{FF2B5EF4-FFF2-40B4-BE49-F238E27FC236}">
                <a16:creationId xmlns:a16="http://schemas.microsoft.com/office/drawing/2014/main" id="{15B1288B-4357-D15C-29AE-9C882EF23FC1}"/>
              </a:ext>
            </a:extLst>
          </p:cNvPr>
          <p:cNvSpPr txBox="1"/>
          <p:nvPr/>
        </p:nvSpPr>
        <p:spPr>
          <a:xfrm>
            <a:off x="1413628" y="3719162"/>
            <a:ext cx="2173836" cy="770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defPPr>
              <a:defRPr lang="en-US"/>
            </a:defPPr>
            <a:lvl1pPr marL="0" algn="ctr" defTabSz="457200" rtl="0" eaLnBrk="1" latinLnBrk="0" hangingPunct="1">
              <a:spcBef>
                <a:spcPts val="600"/>
              </a:spcBef>
              <a:defRPr sz="1250" b="0" kern="1200" baseline="0">
                <a:solidFill>
                  <a:srgbClr val="EEEEEE">
                    <a:alpha val="50000"/>
                  </a:srgbClr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DBT, торговые ассоциации и другие партнеры помогают </a:t>
            </a:r>
            <a:r>
              <a:rPr kumimoji="0" lang="ru" sz="1200" b="1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приглашать потенциальных поставщиков</a:t>
            </a:r>
            <a:endParaRPr kumimoji="0" lang="en-US" sz="1250" b="1" i="0" u="none" strike="noStrike" kern="1200" cap="none" spc="0" normalizeH="0" baseline="0" noProof="0">
              <a:ln>
                <a:noFill/>
              </a:ln>
              <a:solidFill>
                <a:srgbClr val="00285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0" name="Slide Number Placeholder 5">
            <a:extLst>
              <a:ext uri="{FF2B5EF4-FFF2-40B4-BE49-F238E27FC236}">
                <a16:creationId xmlns:a16="http://schemas.microsoft.com/office/drawing/2014/main" id="{8D26FA69-A83B-A5BD-5A70-165E3E0D8775}"/>
              </a:ext>
            </a:extLst>
          </p:cNvPr>
          <p:cNvSpPr txBox="1"/>
          <p:nvPr/>
        </p:nvSpPr>
        <p:spPr>
          <a:xfrm>
            <a:off x="1426213" y="5081778"/>
            <a:ext cx="2102858" cy="770400"/>
          </a:xfrm>
          <a:prstGeom prst="rect">
            <a:avLst/>
          </a:prstGeom>
        </p:spPr>
        <p:txBody>
          <a:bodyPr vert="horz" lIns="0" tIns="0" rIns="0" bIns="45720" rtlCol="0" anchor="ctr">
            <a:noAutofit/>
          </a:bodyPr>
          <a:lstStyle>
            <a:defPPr>
              <a:defRPr lang="en-US"/>
            </a:defPPr>
            <a:lvl1pPr marL="0" algn="ctr" defTabSz="457200" rtl="0" eaLnBrk="1" latinLnBrk="0" hangingPunct="1">
              <a:spcBef>
                <a:spcPts val="600"/>
              </a:spcBef>
              <a:defRPr sz="125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Покупатель/ EPC-подрядчик предоставляет </a:t>
            </a:r>
            <a:r>
              <a:rPr kumimoji="0" lang="ru" sz="1200" b="1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обзор проекта</a:t>
            </a: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 и проводит </a:t>
            </a:r>
            <a:r>
              <a:rPr kumimoji="0" lang="ru" sz="1200" b="1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1-2-1 встречи</a:t>
            </a: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n-ea"/>
                <a:cs typeface="Arial"/>
              </a:rPr>
              <a:t> с потенциальными поставщиками</a:t>
            </a:r>
            <a:endParaRPr kumimoji="0" lang="en-US" sz="1250" b="0" i="0" u="none" strike="noStrike" kern="1200" cap="none" spc="0" normalizeH="0" baseline="0" noProof="0">
              <a:ln>
                <a:noFill/>
              </a:ln>
              <a:solidFill>
                <a:srgbClr val="00285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E3E062-9A4D-4F32-131E-E885B600233B}"/>
              </a:ext>
            </a:extLst>
          </p:cNvPr>
          <p:cNvSpPr txBox="1"/>
          <p:nvPr/>
        </p:nvSpPr>
        <p:spPr>
          <a:xfrm>
            <a:off x="1406428" y="378041"/>
            <a:ext cx="8457721" cy="682336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" sz="2000" b="1" i="0" u="none" strike="noStrike" dirty="0">
                <a:solidFill>
                  <a:srgbClr val="00285F"/>
                </a:solidFill>
                <a:latin typeface="Arial"/>
                <a:ea typeface="Fira Sans"/>
                <a:cs typeface="Arial"/>
                <a:sym typeface="Fira Sans"/>
              </a:rPr>
              <a:t>UKEF обеспечивает доступ к глобальной цепочке поставок Великобритании...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72D606-B284-5885-B2F9-BD6C753A98F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uLnTx/>
                <a:uFillTx/>
                <a:latin typeface="Calibri"/>
                <a:ea typeface="+mn-ea"/>
                <a:cs typeface="+mn-cs"/>
              </a:rPr>
              <a:t>4</a:t>
            </a:r>
            <a:endParaRPr kumimoji="0" lang="e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BC5B2E-25E5-DEB3-A57C-A0F4B6A8A2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937" y="148930"/>
            <a:ext cx="910037" cy="79745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A39677A-E3AC-AA20-A2C7-1BD898674F7A}"/>
              </a:ext>
            </a:extLst>
          </p:cNvPr>
          <p:cNvSpPr/>
          <p:nvPr/>
        </p:nvSpPr>
        <p:spPr>
          <a:xfrm>
            <a:off x="4004269" y="1049276"/>
            <a:ext cx="7848805" cy="504543"/>
          </a:xfrm>
          <a:prstGeom prst="rect">
            <a:avLst/>
          </a:prstGeom>
          <a:solidFill>
            <a:srgbClr val="46C3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Гибкая политика в отношении товаров и услуг из Великобритании: </a:t>
            </a:r>
            <a:r>
              <a:rPr kumimoji="0" lang="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минимум 20%</a:t>
            </a:r>
            <a:r>
              <a:rPr kumimoji="0" lang="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 от общей стоимости проекта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5E47D83-5655-3D4E-FADD-15077D0E3036}"/>
              </a:ext>
            </a:extLst>
          </p:cNvPr>
          <p:cNvSpPr/>
          <p:nvPr/>
        </p:nvSpPr>
        <p:spPr>
          <a:xfrm>
            <a:off x="287007" y="1708030"/>
            <a:ext cx="3523008" cy="4509593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13FC6F2-8104-923A-2DE1-95DED122BD0C}"/>
              </a:ext>
            </a:extLst>
          </p:cNvPr>
          <p:cNvSpPr/>
          <p:nvPr/>
        </p:nvSpPr>
        <p:spPr>
          <a:xfrm>
            <a:off x="4004269" y="1708030"/>
            <a:ext cx="7848805" cy="4509593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9C5330-A65E-04C1-0D97-4AF824DD39F7}"/>
              </a:ext>
            </a:extLst>
          </p:cNvPr>
          <p:cNvSpPr txBox="1"/>
          <p:nvPr/>
        </p:nvSpPr>
        <p:spPr>
          <a:xfrm>
            <a:off x="1178125" y="1782976"/>
            <a:ext cx="2510891" cy="36933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>
                <a:ln>
                  <a:noFill/>
                </a:ln>
                <a:solidFill>
                  <a:srgbClr val="46C3F1"/>
                </a:solidFill>
                <a:uLnTx/>
                <a:uFillTx/>
                <a:latin typeface="Arial"/>
                <a:ea typeface="+mn-ea"/>
                <a:cs typeface="Arial"/>
              </a:rPr>
              <a:t>Ярмарка поставщиков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8064D80-4389-16CD-8E8F-FC6AB35A927A}"/>
              </a:ext>
            </a:extLst>
          </p:cNvPr>
          <p:cNvSpPr txBox="1"/>
          <p:nvPr/>
        </p:nvSpPr>
        <p:spPr>
          <a:xfrm>
            <a:off x="1073792" y="183777"/>
            <a:ext cx="10936072" cy="70788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2000" b="1" i="0" u="none" strike="noStrike">
                <a:solidFill>
                  <a:srgbClr val="00285F"/>
                </a:solidFill>
                <a:latin typeface="Arial"/>
                <a:ea typeface="Open Sans Semibold"/>
                <a:cs typeface="Arial"/>
              </a:rPr>
              <a:t>Мы предлагаем выгодное решение, которое привлекает капитал для стимулирования локального экономического роста и развития...</a:t>
            </a:r>
            <a:endParaRPr lang="en-GB" sz="2000" b="1">
              <a:solidFill>
                <a:srgbClr val="0028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5253EE-E3BB-DA65-7E2B-53C2B48EB38D}"/>
              </a:ext>
            </a:extLst>
          </p:cNvPr>
          <p:cNvSpPr/>
          <p:nvPr/>
        </p:nvSpPr>
        <p:spPr>
          <a:xfrm>
            <a:off x="306167" y="1230334"/>
            <a:ext cx="6781694" cy="55279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35A18B1-682B-1620-90D5-C1F225F881BA}"/>
              </a:ext>
            </a:extLst>
          </p:cNvPr>
          <p:cNvSpPr/>
          <p:nvPr/>
        </p:nvSpPr>
        <p:spPr>
          <a:xfrm>
            <a:off x="7087521" y="1272968"/>
            <a:ext cx="4681109" cy="5309496"/>
          </a:xfrm>
          <a:prstGeom prst="rect">
            <a:avLst/>
          </a:prstGeom>
          <a:noFill/>
          <a:ln w="38100">
            <a:solidFill>
              <a:srgbClr val="00285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E78958F-5C50-F6AE-28BC-697ABBFAAB91}"/>
              </a:ext>
            </a:extLst>
          </p:cNvPr>
          <p:cNvSpPr txBox="1"/>
          <p:nvPr/>
        </p:nvSpPr>
        <p:spPr>
          <a:xfrm>
            <a:off x="747703" y="6141959"/>
            <a:ext cx="1043863" cy="4001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000" b="1" i="0" u="none" strike="noStrike">
                <a:solidFill>
                  <a:srgbClr val="002060"/>
                </a:solidFill>
                <a:latin typeface="Calibri"/>
              </a:rPr>
              <a:t>Эмма Томас - соруководитель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FA1CA211-3D6C-1ECA-033D-DFAC15398AFB}"/>
              </a:ext>
            </a:extLst>
          </p:cNvPr>
          <p:cNvSpPr txBox="1"/>
          <p:nvPr/>
        </p:nvSpPr>
        <p:spPr>
          <a:xfrm>
            <a:off x="1712157" y="6081220"/>
            <a:ext cx="1922314" cy="6771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000" b="1" i="0" u="none" strike="noStrike">
                <a:solidFill>
                  <a:srgbClr val="002060"/>
                </a:solidFill>
                <a:latin typeface="Calibri"/>
              </a:rPr>
              <a:t>Крис Аллум, </a:t>
            </a:r>
            <a:br>
              <a:rPr lang="ru" sz="1000" b="1" i="0" u="none" strike="noStrike">
                <a:solidFill>
                  <a:srgbClr val="002060"/>
                </a:solidFill>
                <a:latin typeface="Calibri"/>
              </a:rPr>
            </a:br>
            <a:r>
              <a:rPr lang="ru" sz="1000" b="1" i="0" u="none" strike="noStrike">
                <a:solidFill>
                  <a:srgbClr val="002060"/>
                </a:solidFill>
                <a:latin typeface="Calibri"/>
              </a:rPr>
              <a:t>Старший специалист по привлечению бизнеса</a:t>
            </a:r>
          </a:p>
          <a:p>
            <a:pPr algn="ctr"/>
            <a:endParaRPr lang="en-GB" sz="800" b="1">
              <a:solidFill>
                <a:srgbClr val="002060"/>
              </a:solidFill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CB1B2D3E-E881-66CC-4E76-939DDB5CBC07}"/>
              </a:ext>
            </a:extLst>
          </p:cNvPr>
          <p:cNvSpPr txBox="1"/>
          <p:nvPr/>
        </p:nvSpPr>
        <p:spPr>
          <a:xfrm>
            <a:off x="4994490" y="6183521"/>
            <a:ext cx="1321669" cy="4001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000" b="1" i="0" u="none" strike="noStrike">
                <a:solidFill>
                  <a:srgbClr val="002060"/>
                </a:solidFill>
                <a:latin typeface="Calibri"/>
              </a:rPr>
              <a:t>Севара Мадгазиева - заместитель руководителя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D2D8FB68-7495-A682-A1CC-8F3C4FA82501}"/>
              </a:ext>
            </a:extLst>
          </p:cNvPr>
          <p:cNvSpPr txBox="1"/>
          <p:nvPr/>
        </p:nvSpPr>
        <p:spPr>
          <a:xfrm>
            <a:off x="7238256" y="1366197"/>
            <a:ext cx="4264258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800" b="1" i="0" u="none" strike="noStrike" dirty="0">
                <a:latin typeface="Calibri"/>
              </a:rPr>
              <a:t> Опыт и достижения UKEF </a:t>
            </a: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EF305C53-EBF3-FDA3-A09E-750DF83B6437}"/>
              </a:ext>
            </a:extLst>
          </p:cNvPr>
          <p:cNvSpPr/>
          <p:nvPr/>
        </p:nvSpPr>
        <p:spPr>
          <a:xfrm>
            <a:off x="443122" y="1485635"/>
            <a:ext cx="4209424" cy="1066743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r>
              <a:rPr lang="ru" sz="12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Мы можем предоставить Кыргызстану финансовую поддержку на сумму как минимум до 1,8 млрд фунтов стерлингов </a:t>
            </a:r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6167D9AA-3114-66BD-865C-3C9173C1D88E}"/>
              </a:ext>
            </a:extLst>
          </p:cNvPr>
          <p:cNvSpPr/>
          <p:nvPr/>
        </p:nvSpPr>
        <p:spPr>
          <a:xfrm>
            <a:off x="7281559" y="4222514"/>
            <a:ext cx="4335956" cy="2057697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r>
              <a:rPr lang="ru" sz="1400" b="0" i="0" u="none" strike="noStrike" dirty="0">
                <a:solidFill>
                  <a:srgbClr val="000000"/>
                </a:solidFill>
                <a:latin typeface="Arial"/>
              </a:rPr>
              <a:t>Гарантийный кредит, выданный горно-металлургическому комбинату Алмалык, </a:t>
            </a:r>
          </a:p>
          <a:p>
            <a:pPr algn="ctr" rtl="0"/>
            <a:r>
              <a:rPr lang="ru" sz="1400" dirty="0">
                <a:solidFill>
                  <a:srgbClr val="000000"/>
                </a:solidFill>
                <a:latin typeface="Arial"/>
              </a:rPr>
              <a:t>к</a:t>
            </a:r>
            <a:r>
              <a:rPr lang="ru" sz="1400" b="0" i="0" u="none" strike="noStrike" dirty="0">
                <a:solidFill>
                  <a:srgbClr val="000000"/>
                </a:solidFill>
                <a:latin typeface="Arial"/>
              </a:rPr>
              <a:t>омплекс (Узбекистан) для поддержки рефинансирования покупки у компании Weir специализированного оборудования для одного из крупнейших медедобывающих предприятий в Центральной Азии.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42E058D6-77BD-8E10-A258-6636BBF7A10D}"/>
              </a:ext>
            </a:extLst>
          </p:cNvPr>
          <p:cNvSpPr txBox="1"/>
          <p:nvPr/>
        </p:nvSpPr>
        <p:spPr>
          <a:xfrm>
            <a:off x="7333800" y="3794389"/>
            <a:ext cx="4264258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600" b="1" i="0" u="none" strike="noStrike" dirty="0">
                <a:latin typeface="Calibri"/>
              </a:rPr>
              <a:t>Первая сделка UKEF в Центральной Азии</a:t>
            </a:r>
            <a:r>
              <a:rPr lang="ru" sz="1800" b="1" i="0" u="none" strike="noStrike" dirty="0">
                <a:latin typeface="Calibri"/>
              </a:rPr>
              <a:t>: </a:t>
            </a:r>
          </a:p>
        </p:txBody>
      </p:sp>
      <p:sp>
        <p:nvSpPr>
          <p:cNvPr id="141" name="Rectangle: Rounded Corners 140">
            <a:extLst>
              <a:ext uri="{FF2B5EF4-FFF2-40B4-BE49-F238E27FC236}">
                <a16:creationId xmlns:a16="http://schemas.microsoft.com/office/drawing/2014/main" id="{E03C6421-24DD-8FAB-B009-7D396DD330D3}"/>
              </a:ext>
            </a:extLst>
          </p:cNvPr>
          <p:cNvSpPr/>
          <p:nvPr/>
        </p:nvSpPr>
        <p:spPr>
          <a:xfrm>
            <a:off x="1202156" y="2690498"/>
            <a:ext cx="5153580" cy="4952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1" rtl="0"/>
            <a:r>
              <a:rPr lang="ru" sz="1200" b="0" i="0" u="none" strike="noStrike" dirty="0">
                <a:solidFill>
                  <a:srgbClr val="000000"/>
                </a:solidFill>
                <a:latin typeface="Arial"/>
                <a:cs typeface="Arial"/>
              </a:rPr>
              <a:t>Предоставляем финансирование во всех твердых валютах</a:t>
            </a:r>
          </a:p>
        </p:txBody>
      </p:sp>
      <p:sp>
        <p:nvSpPr>
          <p:cNvPr id="142" name="Rectangle: Rounded Corners 141">
            <a:extLst>
              <a:ext uri="{FF2B5EF4-FFF2-40B4-BE49-F238E27FC236}">
                <a16:creationId xmlns:a16="http://schemas.microsoft.com/office/drawing/2014/main" id="{6A7DB5CC-AFC7-AF6C-45F8-5E2C9BC72A6D}"/>
              </a:ext>
            </a:extLst>
          </p:cNvPr>
          <p:cNvSpPr/>
          <p:nvPr/>
        </p:nvSpPr>
        <p:spPr>
          <a:xfrm>
            <a:off x="1073792" y="3471769"/>
            <a:ext cx="5640901" cy="5351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1" rtl="0"/>
            <a:r>
              <a:rPr lang="ru" sz="1100" b="0" i="0" u="none" strike="noStrike" dirty="0">
                <a:solidFill>
                  <a:srgbClr val="000000"/>
                </a:solidFill>
                <a:latin typeface="Arial"/>
                <a:cs typeface="Arial"/>
              </a:rPr>
              <a:t>Гарантия правительства Великобритании с кредитным рейтингом AA поможет получить долгосрочное финансирование на привлекательных условиях </a:t>
            </a:r>
          </a:p>
        </p:txBody>
      </p:sp>
      <p:sp>
        <p:nvSpPr>
          <p:cNvPr id="143" name="Rectangle: Rounded Corners 142">
            <a:extLst>
              <a:ext uri="{FF2B5EF4-FFF2-40B4-BE49-F238E27FC236}">
                <a16:creationId xmlns:a16="http://schemas.microsoft.com/office/drawing/2014/main" id="{86F9B888-210E-D30C-A246-DA7B9628091A}"/>
              </a:ext>
            </a:extLst>
          </p:cNvPr>
          <p:cNvSpPr/>
          <p:nvPr/>
        </p:nvSpPr>
        <p:spPr>
          <a:xfrm>
            <a:off x="1172065" y="4166823"/>
            <a:ext cx="5542627" cy="72637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1" rtl="0"/>
            <a:r>
              <a:rPr lang="ru" sz="1100" b="0" i="0" u="none" strike="noStrike" dirty="0">
                <a:solidFill>
                  <a:srgbClr val="000000"/>
                </a:solidFill>
                <a:latin typeface="Arial"/>
                <a:cs typeface="Arial"/>
              </a:rPr>
              <a:t>Мы сотрудничаем с британскими экспортерами и зарубежными покупателями, чтобы предложить им подходящую поддержку и финансовые решения, включая сроки погашения от 2 до 15 лет (и до 22 лет в некоторых секторах, например, в возобновляемой энергетике).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3C0617E-A982-F7E0-2E67-5022C5A95D13}"/>
              </a:ext>
            </a:extLst>
          </p:cNvPr>
          <p:cNvSpPr/>
          <p:nvPr/>
        </p:nvSpPr>
        <p:spPr>
          <a:xfrm>
            <a:off x="680556" y="3428698"/>
            <a:ext cx="589079" cy="588175"/>
          </a:xfrm>
          <a:prstGeom prst="ellipse">
            <a:avLst/>
          </a:prstGeom>
          <a:solidFill>
            <a:srgbClr val="002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C4B16BA5-C444-7052-52EA-3573888AFAF4}"/>
              </a:ext>
            </a:extLst>
          </p:cNvPr>
          <p:cNvSpPr/>
          <p:nvPr/>
        </p:nvSpPr>
        <p:spPr>
          <a:xfrm>
            <a:off x="758998" y="2683156"/>
            <a:ext cx="589735" cy="556712"/>
          </a:xfrm>
          <a:prstGeom prst="ellipse">
            <a:avLst/>
          </a:prstGeom>
          <a:solidFill>
            <a:srgbClr val="002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83EA7CFC-F7A9-A31C-F7CA-2887019DFF70}"/>
              </a:ext>
            </a:extLst>
          </p:cNvPr>
          <p:cNvSpPr/>
          <p:nvPr/>
        </p:nvSpPr>
        <p:spPr>
          <a:xfrm>
            <a:off x="769484" y="4236180"/>
            <a:ext cx="589079" cy="588175"/>
          </a:xfrm>
          <a:prstGeom prst="ellipse">
            <a:avLst/>
          </a:prstGeom>
          <a:solidFill>
            <a:srgbClr val="002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45" name="Graphic 144" descr="Coins with solid fill">
            <a:extLst>
              <a:ext uri="{FF2B5EF4-FFF2-40B4-BE49-F238E27FC236}">
                <a16:creationId xmlns:a16="http://schemas.microsoft.com/office/drawing/2014/main" id="{7A45A0CB-30DB-906F-1697-AE34F0AFCD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1012" y="2764971"/>
            <a:ext cx="457200" cy="457200"/>
          </a:xfrm>
          <a:prstGeom prst="rect">
            <a:avLst/>
          </a:prstGeom>
        </p:spPr>
      </p:pic>
      <p:pic>
        <p:nvPicPr>
          <p:cNvPr id="147" name="Graphic 146" descr="Bank with solid fill">
            <a:extLst>
              <a:ext uri="{FF2B5EF4-FFF2-40B4-BE49-F238E27FC236}">
                <a16:creationId xmlns:a16="http://schemas.microsoft.com/office/drawing/2014/main" id="{F214586C-B24D-4542-5E37-BB428C4A70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5935" y="3447422"/>
            <a:ext cx="457200" cy="457200"/>
          </a:xfrm>
          <a:prstGeom prst="rect">
            <a:avLst/>
          </a:prstGeom>
        </p:spPr>
      </p:pic>
      <p:pic>
        <p:nvPicPr>
          <p:cNvPr id="149" name="Graphic 148" descr="Earth Globe - Asia with solid fill">
            <a:extLst>
              <a:ext uri="{FF2B5EF4-FFF2-40B4-BE49-F238E27FC236}">
                <a16:creationId xmlns:a16="http://schemas.microsoft.com/office/drawing/2014/main" id="{A3D5195A-AC4C-21FC-0323-6124309711D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35752" y="4295663"/>
            <a:ext cx="457200" cy="457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BC23F9-B63F-C03D-373C-8B7E1EC107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8557" y="5187147"/>
            <a:ext cx="873600" cy="873600"/>
          </a:xfrm>
          <a:prstGeom prst="flowChartConnector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B6D131D-A4E3-B714-8979-DF256586EF66}"/>
              </a:ext>
            </a:extLst>
          </p:cNvPr>
          <p:cNvSpPr txBox="1"/>
          <p:nvPr/>
        </p:nvSpPr>
        <p:spPr>
          <a:xfrm>
            <a:off x="7163228" y="1828758"/>
            <a:ext cx="4515406" cy="206210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rtl="0"/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Arial"/>
                <a:ea typeface="+mn-ea"/>
                <a:cs typeface="+mn-cs"/>
              </a:rPr>
              <a:t>Деятельность UKEF в различных отраслях: энергетика, инфраструктура, здравоохранение, а также предоставление поддержки при приобретении капитальных товаров.</a:t>
            </a:r>
          </a:p>
          <a:p>
            <a:pPr rtl="0"/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Arial"/>
                <a:ea typeface="+mn-ea"/>
                <a:cs typeface="+mn-cs"/>
              </a:rPr>
              <a:t>Ведет непрерывную работу с подрядчиками EPC и оказывает поддержку многочисленным крупным экспортным проектам в сфере инфраструктуры, реализуемых в Великобритании.</a:t>
            </a:r>
            <a:r>
              <a:rPr kumimoji="0" lang="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Arial"/>
                <a:ea typeface="+mn-ea"/>
                <a:cs typeface="+mn-cs"/>
              </a:rPr>
              <a:t> </a:t>
            </a:r>
            <a:endParaRPr lang="en-GB" sz="16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735870D-F9E8-9732-608C-8160E9707C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36514" y="5189801"/>
            <a:ext cx="873600" cy="892030"/>
          </a:xfrm>
          <a:prstGeom prst="flowChartConnector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35ED74-4AD2-2802-14D3-AA34E658F5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48051" y="5168900"/>
            <a:ext cx="904495" cy="847020"/>
          </a:xfrm>
          <a:prstGeom prst="flowChartConnector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B33A3F3-A186-8019-7407-352F32F93D2B}"/>
              </a:ext>
            </a:extLst>
          </p:cNvPr>
          <p:cNvSpPr txBox="1"/>
          <p:nvPr/>
        </p:nvSpPr>
        <p:spPr>
          <a:xfrm>
            <a:off x="3342915" y="6026689"/>
            <a:ext cx="1761565" cy="553998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  <a:t>Себнем Алп – </a:t>
            </a:r>
            <a:br>
              <a:rPr kumimoji="0" lang="ru" sz="1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" sz="1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  <a:t>Глава представительства в странах Восточной Европы, Турции, Центральной Азии 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79E70D-F99D-F2F4-ADFC-A0D74F8627E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53830" y="5168900"/>
            <a:ext cx="832366" cy="912320"/>
          </a:xfrm>
          <a:prstGeom prst="flowChartConnector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7F1A8D-41DC-F433-3AD9-9D55AC0ABF0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480" y="1576447"/>
            <a:ext cx="1397240" cy="83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38255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C80C0-A90A-D23A-75A6-91A33DDC747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>
            <a:noAutofit/>
          </a:bodyPr>
          <a:lstStyle/>
          <a:p>
            <a:pPr rtl="0"/>
            <a:r>
              <a:rPr lang="ru" sz="1200" b="0" i="0" u="none" strike="noStrike">
                <a:latin typeface="Calibri"/>
              </a:rPr>
              <a:t>6</a:t>
            </a:r>
            <a:endParaRPr lang="en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D7FACA-13E7-DF50-78C1-2AFBB5037F05}"/>
              </a:ext>
            </a:extLst>
          </p:cNvPr>
          <p:cNvSpPr txBox="1"/>
          <p:nvPr/>
        </p:nvSpPr>
        <p:spPr>
          <a:xfrm>
            <a:off x="1406428" y="378041"/>
            <a:ext cx="9890183" cy="4001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rtl="0"/>
            <a:r>
              <a:rPr lang="ru" sz="2000" b="1" i="0" u="none" strike="noStrike">
                <a:solidFill>
                  <a:srgbClr val="00285F"/>
                </a:solidFill>
                <a:latin typeface="Arial"/>
                <a:ea typeface="Fira Sans"/>
                <a:cs typeface="Arial"/>
                <a:sym typeface="Fira Sans"/>
              </a:rPr>
              <a:t>...для реализации стратегических проектов в различных секторах (за исключением ископаемого топлива).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C98198-12EB-CFFF-676D-E063090263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37" y="148930"/>
            <a:ext cx="910037" cy="797455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248BF71-98E7-00E6-418B-8AB7BD695D6D}"/>
              </a:ext>
            </a:extLst>
          </p:cNvPr>
          <p:cNvCxnSpPr/>
          <p:nvPr/>
        </p:nvCxnSpPr>
        <p:spPr>
          <a:xfrm>
            <a:off x="201335" y="1375794"/>
            <a:ext cx="11912367" cy="0"/>
          </a:xfrm>
          <a:prstGeom prst="line">
            <a:avLst/>
          </a:prstGeom>
          <a:ln w="28575">
            <a:solidFill>
              <a:srgbClr val="004D4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1B8081E-90C3-2B43-9D57-F0A7A21C9358}"/>
              </a:ext>
            </a:extLst>
          </p:cNvPr>
          <p:cNvSpPr/>
          <p:nvPr/>
        </p:nvSpPr>
        <p:spPr>
          <a:xfrm>
            <a:off x="234892" y="1655313"/>
            <a:ext cx="2857149" cy="492164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0C9571-F3BC-D4A6-A275-1CF0893FCD26}"/>
              </a:ext>
            </a:extLst>
          </p:cNvPr>
          <p:cNvSpPr/>
          <p:nvPr/>
        </p:nvSpPr>
        <p:spPr>
          <a:xfrm>
            <a:off x="3176008" y="1655311"/>
            <a:ext cx="2857149" cy="492164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920709-F6E3-72A8-27B2-E0C30F0C28ED}"/>
              </a:ext>
            </a:extLst>
          </p:cNvPr>
          <p:cNvSpPr/>
          <p:nvPr/>
        </p:nvSpPr>
        <p:spPr>
          <a:xfrm>
            <a:off x="6191099" y="1655312"/>
            <a:ext cx="2865256" cy="492164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3803D2-059C-7DAF-1FA1-D582A773A008}"/>
              </a:ext>
            </a:extLst>
          </p:cNvPr>
          <p:cNvSpPr/>
          <p:nvPr/>
        </p:nvSpPr>
        <p:spPr>
          <a:xfrm>
            <a:off x="9180314" y="1655312"/>
            <a:ext cx="2857149" cy="492164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7B72DAE-1D5D-D09C-79BB-672FBCCE202C}"/>
              </a:ext>
            </a:extLst>
          </p:cNvPr>
          <p:cNvSpPr txBox="1"/>
          <p:nvPr/>
        </p:nvSpPr>
        <p:spPr>
          <a:xfrm>
            <a:off x="6305484" y="3280398"/>
            <a:ext cx="2685875" cy="18608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en-US"/>
            </a:defPPr>
            <a:lvl1pPr indent="0">
              <a:lnSpc>
                <a:spcPct val="110000"/>
              </a:lnSpc>
              <a:buNone/>
              <a:defRPr sz="11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ru" sz="1000" b="1" i="0" u="none" strike="noStrike" dirty="0">
                <a:latin typeface="Arial"/>
              </a:rPr>
              <a:t>Проект и уровень воздействия:</a:t>
            </a:r>
            <a:r>
              <a:rPr lang="ru" sz="1000" b="0" i="0" u="none" strike="noStrike" dirty="0">
                <a:solidFill>
                  <a:srgbClr val="FFFFFF"/>
                </a:solidFill>
                <a:latin typeface="Arial"/>
              </a:rPr>
              <a:t> Крупнейшее на сегодняшний день финансирование UKEF по системе "Мурабаха" и первое в регионе. Британские экспортеры обрели более широкий доступ к возможностям, возникшим благодаря инвестициям PIF в крупные инфраструктурные проекты.</a:t>
            </a:r>
          </a:p>
          <a:p>
            <a:endParaRPr lang="en-GB" sz="1050" b="0" dirty="0">
              <a:latin typeface="Arial" panose="020B0604020202020204" pitchFamily="34" charset="0"/>
            </a:endParaRPr>
          </a:p>
          <a:p>
            <a:pPr rtl="0"/>
            <a:r>
              <a:rPr lang="ru" sz="1000" b="1" i="0" u="none" strike="noStrike" dirty="0">
                <a:latin typeface="Arial"/>
              </a:rPr>
              <a:t>Продукт и стоимость:</a:t>
            </a:r>
            <a:r>
              <a:rPr lang="ru" sz="1000" b="0" i="0" u="none" strike="noStrike" dirty="0">
                <a:latin typeface="Arial"/>
              </a:rPr>
              <a:t> Кредитная линия для покупателей и исламское финансирование – 700 миллионов долларов США</a:t>
            </a:r>
          </a:p>
          <a:p>
            <a:endParaRPr lang="en-GB" sz="1050" b="0" dirty="0"/>
          </a:p>
        </p:txBody>
      </p:sp>
      <p:pic>
        <p:nvPicPr>
          <p:cNvPr id="16" name="Picture 15" descr="A picture containing sky, outdoor, grass, road&#10;&#10;Description automatically generated">
            <a:extLst>
              <a:ext uri="{FF2B5EF4-FFF2-40B4-BE49-F238E27FC236}">
                <a16:creationId xmlns:a16="http://schemas.microsoft.com/office/drawing/2014/main" id="{A44B2D77-09F6-9B66-5DF4-5D8DD3429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3" r="6031"/>
          <a:stretch>
            <a:fillRect/>
          </a:stretch>
        </p:blipFill>
        <p:spPr>
          <a:xfrm>
            <a:off x="9353614" y="1797077"/>
            <a:ext cx="2551178" cy="14400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1E655A1-49BE-6EEC-7FE7-7724979F0A93}"/>
              </a:ext>
            </a:extLst>
          </p:cNvPr>
          <p:cNvSpPr txBox="1"/>
          <p:nvPr/>
        </p:nvSpPr>
        <p:spPr>
          <a:xfrm>
            <a:off x="275459" y="3276296"/>
            <a:ext cx="2821159" cy="145864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indent="0" rtl="0">
              <a:lnSpc>
                <a:spcPct val="110000"/>
              </a:lnSpc>
              <a:buNone/>
            </a:pPr>
            <a:r>
              <a:rPr lang="ru" sz="1000" b="1" i="0" u="none" strike="noStrike" dirty="0">
                <a:solidFill>
                  <a:srgbClr val="FFFFFF"/>
                </a:solidFill>
                <a:latin typeface="Arial"/>
                <a:cs typeface="Arial"/>
              </a:rPr>
              <a:t>Проект и уровень воздействия:</a:t>
            </a: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 морская ветряная электростанция мощностью 376 мегаватт, расположенная в Тайваньском проливе, играет ключевую роль в достижении цели властей Тайваня - обеспечить 20% потребности в электроэнергии за счет возобновляемых источников к 2025 году.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rtl="0">
              <a:lnSpc>
                <a:spcPct val="110000"/>
              </a:lnSpc>
              <a:buNone/>
            </a:pPr>
            <a:r>
              <a:rPr lang="ru" sz="1000" b="1" i="0" u="none" strike="noStrike" dirty="0">
                <a:solidFill>
                  <a:srgbClr val="FFFFFF"/>
                </a:solidFill>
                <a:latin typeface="Arial"/>
                <a:cs typeface="Arial"/>
              </a:rPr>
              <a:t>Продукт и стоимость:</a:t>
            </a: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 Финансирование проекта - 230 миллионов фунтов стерлингов </a:t>
            </a:r>
            <a:endParaRPr lang="en-US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EF8E463-FA5F-F768-6553-927976D3EA21}"/>
              </a:ext>
            </a:extLst>
          </p:cNvPr>
          <p:cNvSpPr txBox="1"/>
          <p:nvPr/>
        </p:nvSpPr>
        <p:spPr>
          <a:xfrm>
            <a:off x="9375283" y="3390922"/>
            <a:ext cx="2551178" cy="132760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en-US"/>
            </a:defPPr>
            <a:lvl1pPr indent="0">
              <a:lnSpc>
                <a:spcPct val="110000"/>
              </a:lnSpc>
              <a:buNone/>
              <a:defRPr sz="11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rtl="0"/>
            <a:r>
              <a:rPr lang="ru" sz="1000" b="1" i="0" u="none" strike="noStrike" dirty="0">
                <a:latin typeface="Arial"/>
              </a:rPr>
              <a:t>Проект и уровень воздействия:</a:t>
            </a:r>
            <a:r>
              <a:rPr lang="ru" sz="1000" b="0" i="0" u="none" strike="noStrike" dirty="0">
                <a:latin typeface="Arial"/>
              </a:rPr>
              <a:t> строительство шести новых больниц в Кот-д'Ивуаре для более миллиона человек.</a:t>
            </a:r>
          </a:p>
          <a:p>
            <a:endParaRPr lang="en-GB" sz="1050" b="0" dirty="0">
              <a:latin typeface="Arial" panose="020B0604020202020204" pitchFamily="34" charset="0"/>
            </a:endParaRPr>
          </a:p>
          <a:p>
            <a:pPr rtl="0"/>
            <a:r>
              <a:rPr lang="ru" sz="1000" b="1" i="0" u="none" strike="noStrike" dirty="0">
                <a:latin typeface="Arial"/>
              </a:rPr>
              <a:t>Продукт и стоимость:</a:t>
            </a:r>
            <a:r>
              <a:rPr lang="ru" sz="1000" b="0" i="0" u="none" strike="noStrike" dirty="0">
                <a:latin typeface="Arial"/>
              </a:rPr>
              <a:t> потребительские кредиты и механизмы прямого кредитования – 241 млн евро</a:t>
            </a:r>
          </a:p>
          <a:p>
            <a:endParaRPr lang="en-GB" sz="1050" b="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527A8EA-4FB1-C4E6-DA96-651A2C837E30}"/>
              </a:ext>
            </a:extLst>
          </p:cNvPr>
          <p:cNvSpPr txBox="1"/>
          <p:nvPr/>
        </p:nvSpPr>
        <p:spPr>
          <a:xfrm>
            <a:off x="3287010" y="3170534"/>
            <a:ext cx="2759575" cy="150534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en-US"/>
            </a:defPPr>
            <a:lvl1pPr indent="0">
              <a:lnSpc>
                <a:spcPct val="110000"/>
              </a:lnSpc>
              <a:buNone/>
              <a:defRPr sz="11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ru" sz="1000" b="1" i="0" u="none" strike="noStrike" dirty="0">
                <a:latin typeface="Arial"/>
              </a:rPr>
              <a:t>Проект и уровень воздействия:</a:t>
            </a:r>
            <a:r>
              <a:rPr lang="ru" sz="1000" b="0" i="0" u="none" strike="noStrike" dirty="0">
                <a:latin typeface="Arial"/>
              </a:rPr>
              <a:t> крупнейшая в истории UKEF сделка по созданию устойчивой гражданской инфраструктуры: высокоскоростная электрическая железная дорога протяженностью 503 км, которая соединит Измир с Анкарой.</a:t>
            </a:r>
            <a:endParaRPr lang="en-US" sz="1050" b="0" dirty="0">
              <a:latin typeface="Arial" panose="020B0604020202020204" pitchFamily="34" charset="0"/>
            </a:endParaRPr>
          </a:p>
          <a:p>
            <a:pPr rtl="0"/>
            <a:r>
              <a:rPr lang="ru" sz="1000" b="1" i="0" u="none" strike="noStrike" dirty="0">
                <a:latin typeface="Arial"/>
              </a:rPr>
              <a:t>Продукт и стоимость:</a:t>
            </a:r>
            <a:r>
              <a:rPr lang="ru" sz="1000" b="0" i="0" u="none" strike="noStrike" dirty="0">
                <a:latin typeface="Arial"/>
              </a:rPr>
              <a:t> кредитная линия для покупателя – 2,1 миллиарда евро</a:t>
            </a:r>
            <a:endParaRPr lang="en-US" sz="1050" dirty="0">
              <a:latin typeface="Arial" panose="020B0604020202020204" pitchFamily="34" charset="0"/>
            </a:endParaRPr>
          </a:p>
          <a:p>
            <a:endParaRPr lang="en-GB" sz="105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6B63C28-A5A4-2C61-AB06-2AE0F709DD9B}"/>
              </a:ext>
            </a:extLst>
          </p:cNvPr>
          <p:cNvSpPr/>
          <p:nvPr/>
        </p:nvSpPr>
        <p:spPr>
          <a:xfrm>
            <a:off x="9868180" y="1409822"/>
            <a:ext cx="1565384" cy="524804"/>
          </a:xfrm>
          <a:prstGeom prst="rect">
            <a:avLst/>
          </a:prstGeom>
          <a:solidFill>
            <a:srgbClr val="46C3F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>
            <a:noAutofit/>
          </a:bodyPr>
          <a:lstStyle/>
          <a:p>
            <a:pPr algn="ctr" rtl="0"/>
            <a:r>
              <a:rPr lang="ru" sz="11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Здравоохранение Кот-д'Ивуара (2021г.)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BAD5A4-CD53-8172-1956-2FDD35B424F0}"/>
              </a:ext>
            </a:extLst>
          </p:cNvPr>
          <p:cNvSpPr txBox="1"/>
          <p:nvPr/>
        </p:nvSpPr>
        <p:spPr>
          <a:xfrm>
            <a:off x="3206426" y="5431470"/>
            <a:ext cx="2825497" cy="10698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Железнодорожные линии</a:t>
            </a:r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Материалы и оборудование для сигнализации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Телекоммуникационные системы и системы электрификации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Страхование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Услуги по перевозке грузов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8AC0BD8-6A7B-8D60-A359-D9E93D16DBEC}"/>
              </a:ext>
            </a:extLst>
          </p:cNvPr>
          <p:cNvSpPr txBox="1"/>
          <p:nvPr/>
        </p:nvSpPr>
        <p:spPr>
          <a:xfrm>
            <a:off x="1421800" y="5140059"/>
            <a:ext cx="1382657" cy="73402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200" b="1" i="0" u="none" strike="noStrike" dirty="0">
                <a:solidFill>
                  <a:srgbClr val="46C3F1"/>
                </a:solidFill>
                <a:latin typeface="Arial"/>
                <a:cs typeface="Arial"/>
              </a:rPr>
              <a:t>ТОВАРЫ И УСЛУГИ ИЗ ВЕЛИКОБРИТАНИИ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B901D72-9B2B-6EC2-6044-C6C9F6199F93}"/>
              </a:ext>
            </a:extLst>
          </p:cNvPr>
          <p:cNvSpPr txBox="1"/>
          <p:nvPr/>
        </p:nvSpPr>
        <p:spPr>
          <a:xfrm>
            <a:off x="384492" y="5966415"/>
            <a:ext cx="2557947" cy="55399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Предоставление монтажного сосуда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Специальное оборудование для подъема тяжестей</a:t>
            </a: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77270E5-E65A-0A9B-FDF9-540C1E47638F}"/>
              </a:ext>
            </a:extLst>
          </p:cNvPr>
          <p:cNvGrpSpPr/>
          <p:nvPr/>
        </p:nvGrpSpPr>
        <p:grpSpPr>
          <a:xfrm>
            <a:off x="1086879" y="5235406"/>
            <a:ext cx="421923" cy="332478"/>
            <a:chOff x="2987675" y="1341438"/>
            <a:chExt cx="803276" cy="812800"/>
          </a:xfrm>
          <a:solidFill>
            <a:srgbClr val="0D9C44"/>
          </a:solidFill>
        </p:grpSpPr>
        <p:sp>
          <p:nvSpPr>
            <p:cNvPr id="38" name="Freeform 6">
              <a:extLst>
                <a:ext uri="{FF2B5EF4-FFF2-40B4-BE49-F238E27FC236}">
                  <a16:creationId xmlns:a16="http://schemas.microsoft.com/office/drawing/2014/main" id="{75D361DE-5590-50A9-C219-A3C4EEE0E7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3913" y="1341438"/>
              <a:ext cx="427038" cy="449263"/>
            </a:xfrm>
            <a:custGeom>
              <a:avLst/>
              <a:gdLst>
                <a:gd name="T0" fmla="*/ 65 w 113"/>
                <a:gd name="T1" fmla="*/ 119 h 119"/>
                <a:gd name="T2" fmla="*/ 110 w 113"/>
                <a:gd name="T3" fmla="*/ 65 h 119"/>
                <a:gd name="T4" fmla="*/ 113 w 113"/>
                <a:gd name="T5" fmla="*/ 54 h 119"/>
                <a:gd name="T6" fmla="*/ 55 w 113"/>
                <a:gd name="T7" fmla="*/ 1 h 119"/>
                <a:gd name="T8" fmla="*/ 53 w 113"/>
                <a:gd name="T9" fmla="*/ 1 h 119"/>
                <a:gd name="T10" fmla="*/ 36 w 113"/>
                <a:gd name="T11" fmla="*/ 22 h 119"/>
                <a:gd name="T12" fmla="*/ 32 w 113"/>
                <a:gd name="T13" fmla="*/ 17 h 119"/>
                <a:gd name="T14" fmla="*/ 6 w 113"/>
                <a:gd name="T15" fmla="*/ 30 h 119"/>
                <a:gd name="T16" fmla="*/ 17 w 113"/>
                <a:gd name="T17" fmla="*/ 44 h 119"/>
                <a:gd name="T18" fmla="*/ 17 w 113"/>
                <a:gd name="T19" fmla="*/ 44 h 119"/>
                <a:gd name="T20" fmla="*/ 0 w 113"/>
                <a:gd name="T21" fmla="*/ 65 h 119"/>
                <a:gd name="T22" fmla="*/ 24 w 113"/>
                <a:gd name="T23" fmla="*/ 86 h 119"/>
                <a:gd name="T24" fmla="*/ 27 w 113"/>
                <a:gd name="T25" fmla="*/ 84 h 119"/>
                <a:gd name="T26" fmla="*/ 38 w 113"/>
                <a:gd name="T27" fmla="*/ 73 h 119"/>
                <a:gd name="T28" fmla="*/ 46 w 113"/>
                <a:gd name="T29" fmla="*/ 75 h 119"/>
                <a:gd name="T30" fmla="*/ 48 w 113"/>
                <a:gd name="T31" fmla="*/ 92 h 119"/>
                <a:gd name="T32" fmla="*/ 40 w 113"/>
                <a:gd name="T33" fmla="*/ 98 h 119"/>
                <a:gd name="T34" fmla="*/ 63 w 113"/>
                <a:gd name="T35" fmla="*/ 118 h 119"/>
                <a:gd name="T36" fmla="*/ 51 w 113"/>
                <a:gd name="T37" fmla="*/ 95 h 119"/>
                <a:gd name="T38" fmla="*/ 49 w 113"/>
                <a:gd name="T39" fmla="*/ 72 h 119"/>
                <a:gd name="T40" fmla="*/ 27 w 113"/>
                <a:gd name="T41" fmla="*/ 75 h 119"/>
                <a:gd name="T42" fmla="*/ 24 w 113"/>
                <a:gd name="T43" fmla="*/ 81 h 119"/>
                <a:gd name="T44" fmla="*/ 5 w 113"/>
                <a:gd name="T45" fmla="*/ 65 h 119"/>
                <a:gd name="T46" fmla="*/ 22 w 113"/>
                <a:gd name="T47" fmla="*/ 44 h 119"/>
                <a:gd name="T48" fmla="*/ 23 w 113"/>
                <a:gd name="T49" fmla="*/ 42 h 119"/>
                <a:gd name="T50" fmla="*/ 14 w 113"/>
                <a:gd name="T51" fmla="*/ 38 h 119"/>
                <a:gd name="T52" fmla="*/ 13 w 113"/>
                <a:gd name="T53" fmla="*/ 21 h 119"/>
                <a:gd name="T54" fmla="*/ 30 w 113"/>
                <a:gd name="T55" fmla="*/ 20 h 119"/>
                <a:gd name="T56" fmla="*/ 35 w 113"/>
                <a:gd name="T57" fmla="*/ 27 h 119"/>
                <a:gd name="T58" fmla="*/ 55 w 113"/>
                <a:gd name="T59" fmla="*/ 5 h 119"/>
                <a:gd name="T60" fmla="*/ 106 w 113"/>
                <a:gd name="T61" fmla="*/ 48 h 119"/>
                <a:gd name="T62" fmla="*/ 107 w 113"/>
                <a:gd name="T63" fmla="*/ 63 h 119"/>
                <a:gd name="T64" fmla="*/ 64 w 113"/>
                <a:gd name="T65" fmla="*/ 114 h 119"/>
                <a:gd name="T66" fmla="*/ 47 w 113"/>
                <a:gd name="T67" fmla="*/ 9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" h="119">
                  <a:moveTo>
                    <a:pt x="63" y="118"/>
                  </a:moveTo>
                  <a:cubicBezTo>
                    <a:pt x="64" y="119"/>
                    <a:pt x="64" y="119"/>
                    <a:pt x="65" y="119"/>
                  </a:cubicBezTo>
                  <a:cubicBezTo>
                    <a:pt x="65" y="119"/>
                    <a:pt x="66" y="118"/>
                    <a:pt x="66" y="118"/>
                  </a:cubicBezTo>
                  <a:cubicBezTo>
                    <a:pt x="110" y="65"/>
                    <a:pt x="110" y="65"/>
                    <a:pt x="110" y="65"/>
                  </a:cubicBezTo>
                  <a:cubicBezTo>
                    <a:pt x="112" y="62"/>
                    <a:pt x="113" y="59"/>
                    <a:pt x="113" y="56"/>
                  </a:cubicBezTo>
                  <a:cubicBezTo>
                    <a:pt x="113" y="54"/>
                    <a:pt x="113" y="54"/>
                    <a:pt x="113" y="54"/>
                  </a:cubicBezTo>
                  <a:cubicBezTo>
                    <a:pt x="113" y="51"/>
                    <a:pt x="111" y="47"/>
                    <a:pt x="108" y="45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0"/>
                    <a:pt x="54" y="0"/>
                    <a:pt x="54" y="0"/>
                  </a:cubicBezTo>
                  <a:cubicBezTo>
                    <a:pt x="54" y="1"/>
                    <a:pt x="53" y="1"/>
                    <a:pt x="53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19"/>
                    <a:pt x="34" y="18"/>
                    <a:pt x="32" y="17"/>
                  </a:cubicBezTo>
                  <a:cubicBezTo>
                    <a:pt x="25" y="11"/>
                    <a:pt x="15" y="12"/>
                    <a:pt x="10" y="19"/>
                  </a:cubicBezTo>
                  <a:cubicBezTo>
                    <a:pt x="7" y="22"/>
                    <a:pt x="6" y="26"/>
                    <a:pt x="6" y="30"/>
                  </a:cubicBezTo>
                  <a:cubicBezTo>
                    <a:pt x="7" y="34"/>
                    <a:pt x="9" y="38"/>
                    <a:pt x="12" y="41"/>
                  </a:cubicBezTo>
                  <a:cubicBezTo>
                    <a:pt x="13" y="42"/>
                    <a:pt x="15" y="43"/>
                    <a:pt x="17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4"/>
                    <a:pt x="0" y="65"/>
                    <a:pt x="0" y="65"/>
                  </a:cubicBezTo>
                  <a:cubicBezTo>
                    <a:pt x="0" y="66"/>
                    <a:pt x="1" y="66"/>
                    <a:pt x="1" y="6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4" y="86"/>
                    <a:pt x="25" y="86"/>
                    <a:pt x="25" y="86"/>
                  </a:cubicBezTo>
                  <a:cubicBezTo>
                    <a:pt x="26" y="85"/>
                    <a:pt x="27" y="85"/>
                    <a:pt x="27" y="84"/>
                  </a:cubicBezTo>
                  <a:cubicBezTo>
                    <a:pt x="27" y="81"/>
                    <a:pt x="28" y="79"/>
                    <a:pt x="29" y="77"/>
                  </a:cubicBezTo>
                  <a:cubicBezTo>
                    <a:pt x="31" y="74"/>
                    <a:pt x="34" y="73"/>
                    <a:pt x="38" y="73"/>
                  </a:cubicBezTo>
                  <a:cubicBezTo>
                    <a:pt x="38" y="73"/>
                    <a:pt x="38" y="73"/>
                    <a:pt x="39" y="73"/>
                  </a:cubicBezTo>
                  <a:cubicBezTo>
                    <a:pt x="41" y="73"/>
                    <a:pt x="44" y="73"/>
                    <a:pt x="46" y="75"/>
                  </a:cubicBezTo>
                  <a:cubicBezTo>
                    <a:pt x="49" y="77"/>
                    <a:pt x="50" y="80"/>
                    <a:pt x="51" y="84"/>
                  </a:cubicBezTo>
                  <a:cubicBezTo>
                    <a:pt x="51" y="87"/>
                    <a:pt x="50" y="90"/>
                    <a:pt x="48" y="92"/>
                  </a:cubicBezTo>
                  <a:cubicBezTo>
                    <a:pt x="46" y="94"/>
                    <a:pt x="44" y="96"/>
                    <a:pt x="41" y="96"/>
                  </a:cubicBezTo>
                  <a:cubicBezTo>
                    <a:pt x="41" y="96"/>
                    <a:pt x="40" y="97"/>
                    <a:pt x="40" y="98"/>
                  </a:cubicBezTo>
                  <a:cubicBezTo>
                    <a:pt x="40" y="98"/>
                    <a:pt x="40" y="99"/>
                    <a:pt x="41" y="100"/>
                  </a:cubicBezTo>
                  <a:lnTo>
                    <a:pt x="63" y="118"/>
                  </a:lnTo>
                  <a:close/>
                  <a:moveTo>
                    <a:pt x="47" y="98"/>
                  </a:moveTo>
                  <a:cubicBezTo>
                    <a:pt x="48" y="98"/>
                    <a:pt x="50" y="96"/>
                    <a:pt x="51" y="95"/>
                  </a:cubicBezTo>
                  <a:cubicBezTo>
                    <a:pt x="54" y="92"/>
                    <a:pt x="55" y="87"/>
                    <a:pt x="55" y="83"/>
                  </a:cubicBezTo>
                  <a:cubicBezTo>
                    <a:pt x="54" y="79"/>
                    <a:pt x="52" y="75"/>
                    <a:pt x="49" y="72"/>
                  </a:cubicBezTo>
                  <a:cubicBezTo>
                    <a:pt x="46" y="70"/>
                    <a:pt x="42" y="69"/>
                    <a:pt x="37" y="69"/>
                  </a:cubicBezTo>
                  <a:cubicBezTo>
                    <a:pt x="33" y="70"/>
                    <a:pt x="30" y="71"/>
                    <a:pt x="27" y="75"/>
                  </a:cubicBezTo>
                  <a:cubicBezTo>
                    <a:pt x="25" y="76"/>
                    <a:pt x="25" y="78"/>
                    <a:pt x="24" y="80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3" y="43"/>
                    <a:pt x="23" y="42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2" y="41"/>
                    <a:pt x="22" y="41"/>
                    <a:pt x="21" y="41"/>
                  </a:cubicBezTo>
                  <a:cubicBezTo>
                    <a:pt x="19" y="41"/>
                    <a:pt x="16" y="40"/>
                    <a:pt x="14" y="38"/>
                  </a:cubicBezTo>
                  <a:cubicBezTo>
                    <a:pt x="12" y="36"/>
                    <a:pt x="10" y="33"/>
                    <a:pt x="10" y="30"/>
                  </a:cubicBezTo>
                  <a:cubicBezTo>
                    <a:pt x="10" y="27"/>
                    <a:pt x="11" y="24"/>
                    <a:pt x="13" y="21"/>
                  </a:cubicBezTo>
                  <a:cubicBezTo>
                    <a:pt x="15" y="19"/>
                    <a:pt x="18" y="17"/>
                    <a:pt x="21" y="17"/>
                  </a:cubicBezTo>
                  <a:cubicBezTo>
                    <a:pt x="24" y="17"/>
                    <a:pt x="27" y="18"/>
                    <a:pt x="30" y="20"/>
                  </a:cubicBezTo>
                  <a:cubicBezTo>
                    <a:pt x="32" y="21"/>
                    <a:pt x="33" y="23"/>
                    <a:pt x="34" y="26"/>
                  </a:cubicBezTo>
                  <a:cubicBezTo>
                    <a:pt x="34" y="26"/>
                    <a:pt x="34" y="27"/>
                    <a:pt x="35" y="27"/>
                  </a:cubicBezTo>
                  <a:cubicBezTo>
                    <a:pt x="36" y="27"/>
                    <a:pt x="36" y="27"/>
                    <a:pt x="37" y="27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106" y="48"/>
                    <a:pt x="106" y="48"/>
                    <a:pt x="106" y="48"/>
                  </a:cubicBezTo>
                  <a:cubicBezTo>
                    <a:pt x="108" y="50"/>
                    <a:pt x="110" y="52"/>
                    <a:pt x="110" y="55"/>
                  </a:cubicBezTo>
                  <a:cubicBezTo>
                    <a:pt x="110" y="58"/>
                    <a:pt x="109" y="61"/>
                    <a:pt x="107" y="63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46" y="99"/>
                    <a:pt x="46" y="99"/>
                    <a:pt x="46" y="99"/>
                  </a:cubicBezTo>
                  <a:lnTo>
                    <a:pt x="47" y="98"/>
                  </a:lnTo>
                  <a:close/>
                </a:path>
              </a:pathLst>
            </a:custGeom>
            <a:grpFill/>
            <a:ln w="19050">
              <a:solidFill>
                <a:srgbClr val="46C3F1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id="{3D9394AF-5D74-882B-AD4B-A50FC85FCD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87675" y="1524000"/>
              <a:ext cx="625475" cy="630238"/>
            </a:xfrm>
            <a:custGeom>
              <a:avLst/>
              <a:gdLst>
                <a:gd name="T0" fmla="*/ 14 w 166"/>
                <a:gd name="T1" fmla="*/ 0 h 167"/>
                <a:gd name="T2" fmla="*/ 0 w 166"/>
                <a:gd name="T3" fmla="*/ 153 h 167"/>
                <a:gd name="T4" fmla="*/ 152 w 166"/>
                <a:gd name="T5" fmla="*/ 167 h 167"/>
                <a:gd name="T6" fmla="*/ 166 w 166"/>
                <a:gd name="T7" fmla="*/ 84 h 167"/>
                <a:gd name="T8" fmla="*/ 138 w 166"/>
                <a:gd name="T9" fmla="*/ 82 h 167"/>
                <a:gd name="T10" fmla="*/ 140 w 166"/>
                <a:gd name="T11" fmla="*/ 75 h 167"/>
                <a:gd name="T12" fmla="*/ 108 w 166"/>
                <a:gd name="T13" fmla="*/ 75 h 167"/>
                <a:gd name="T14" fmla="*/ 109 w 166"/>
                <a:gd name="T15" fmla="*/ 82 h 167"/>
                <a:gd name="T16" fmla="*/ 85 w 166"/>
                <a:gd name="T17" fmla="*/ 54 h 167"/>
                <a:gd name="T18" fmla="*/ 82 w 166"/>
                <a:gd name="T19" fmla="*/ 53 h 167"/>
                <a:gd name="T20" fmla="*/ 63 w 166"/>
                <a:gd name="T21" fmla="*/ 43 h 167"/>
                <a:gd name="T22" fmla="*/ 82 w 166"/>
                <a:gd name="T23" fmla="*/ 33 h 167"/>
                <a:gd name="T24" fmla="*/ 85 w 166"/>
                <a:gd name="T25" fmla="*/ 32 h 167"/>
                <a:gd name="T26" fmla="*/ 83 w 166"/>
                <a:gd name="T27" fmla="*/ 0 h 167"/>
                <a:gd name="T28" fmla="*/ 113 w 166"/>
                <a:gd name="T29" fmla="*/ 86 h 167"/>
                <a:gd name="T30" fmla="*/ 114 w 166"/>
                <a:gd name="T31" fmla="*/ 83 h 167"/>
                <a:gd name="T32" fmla="*/ 124 w 166"/>
                <a:gd name="T33" fmla="*/ 64 h 167"/>
                <a:gd name="T34" fmla="*/ 136 w 166"/>
                <a:gd name="T35" fmla="*/ 75 h 167"/>
                <a:gd name="T36" fmla="*/ 133 w 166"/>
                <a:gd name="T37" fmla="*/ 84 h 167"/>
                <a:gd name="T38" fmla="*/ 163 w 166"/>
                <a:gd name="T39" fmla="*/ 86 h 167"/>
                <a:gd name="T40" fmla="*/ 152 w 166"/>
                <a:gd name="T41" fmla="*/ 163 h 167"/>
                <a:gd name="T42" fmla="*/ 85 w 166"/>
                <a:gd name="T43" fmla="*/ 139 h 167"/>
                <a:gd name="T44" fmla="*/ 91 w 166"/>
                <a:gd name="T45" fmla="*/ 140 h 167"/>
                <a:gd name="T46" fmla="*/ 91 w 166"/>
                <a:gd name="T47" fmla="*/ 109 h 167"/>
                <a:gd name="T48" fmla="*/ 85 w 166"/>
                <a:gd name="T49" fmla="*/ 110 h 167"/>
                <a:gd name="T50" fmla="*/ 82 w 166"/>
                <a:gd name="T51" fmla="*/ 115 h 167"/>
                <a:gd name="T52" fmla="*/ 91 w 166"/>
                <a:gd name="T53" fmla="*/ 112 h 167"/>
                <a:gd name="T54" fmla="*/ 91 w 166"/>
                <a:gd name="T55" fmla="*/ 136 h 167"/>
                <a:gd name="T56" fmla="*/ 82 w 166"/>
                <a:gd name="T57" fmla="*/ 134 h 167"/>
                <a:gd name="T58" fmla="*/ 82 w 166"/>
                <a:gd name="T59" fmla="*/ 163 h 167"/>
                <a:gd name="T60" fmla="*/ 4 w 166"/>
                <a:gd name="T61" fmla="*/ 153 h 167"/>
                <a:gd name="T62" fmla="*/ 28 w 166"/>
                <a:gd name="T63" fmla="*/ 86 h 167"/>
                <a:gd name="T64" fmla="*/ 27 w 166"/>
                <a:gd name="T65" fmla="*/ 92 h 167"/>
                <a:gd name="T66" fmla="*/ 58 w 166"/>
                <a:gd name="T67" fmla="*/ 92 h 167"/>
                <a:gd name="T68" fmla="*/ 57 w 166"/>
                <a:gd name="T69" fmla="*/ 86 h 167"/>
                <a:gd name="T70" fmla="*/ 82 w 166"/>
                <a:gd name="T71" fmla="*/ 86 h 167"/>
                <a:gd name="T72" fmla="*/ 82 w 166"/>
                <a:gd name="T73" fmla="*/ 115 h 167"/>
                <a:gd name="T74" fmla="*/ 80 w 166"/>
                <a:gd name="T75" fmla="*/ 29 h 167"/>
                <a:gd name="T76" fmla="*/ 59 w 166"/>
                <a:gd name="T77" fmla="*/ 43 h 167"/>
                <a:gd name="T78" fmla="*/ 80 w 166"/>
                <a:gd name="T79" fmla="*/ 58 h 167"/>
                <a:gd name="T80" fmla="*/ 81 w 166"/>
                <a:gd name="T81" fmla="*/ 82 h 167"/>
                <a:gd name="T82" fmla="*/ 52 w 166"/>
                <a:gd name="T83" fmla="*/ 83 h 167"/>
                <a:gd name="T84" fmla="*/ 54 w 166"/>
                <a:gd name="T85" fmla="*/ 92 h 167"/>
                <a:gd name="T86" fmla="*/ 31 w 166"/>
                <a:gd name="T87" fmla="*/ 92 h 167"/>
                <a:gd name="T88" fmla="*/ 33 w 166"/>
                <a:gd name="T89" fmla="*/ 83 h 167"/>
                <a:gd name="T90" fmla="*/ 31 w 166"/>
                <a:gd name="T91" fmla="*/ 82 h 167"/>
                <a:gd name="T92" fmla="*/ 4 w 166"/>
                <a:gd name="T93" fmla="*/ 15 h 167"/>
                <a:gd name="T94" fmla="*/ 81 w 166"/>
                <a:gd name="T95" fmla="*/ 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6" h="167">
                  <a:moveTo>
                    <a:pt x="8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60"/>
                    <a:pt x="6" y="167"/>
                    <a:pt x="14" y="167"/>
                  </a:cubicBezTo>
                  <a:cubicBezTo>
                    <a:pt x="152" y="167"/>
                    <a:pt x="152" y="167"/>
                    <a:pt x="152" y="167"/>
                  </a:cubicBezTo>
                  <a:cubicBezTo>
                    <a:pt x="160" y="167"/>
                    <a:pt x="166" y="160"/>
                    <a:pt x="166" y="153"/>
                  </a:cubicBezTo>
                  <a:cubicBezTo>
                    <a:pt x="166" y="84"/>
                    <a:pt x="166" y="84"/>
                    <a:pt x="166" y="84"/>
                  </a:cubicBezTo>
                  <a:cubicBezTo>
                    <a:pt x="166" y="83"/>
                    <a:pt x="166" y="82"/>
                    <a:pt x="164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8" y="81"/>
                    <a:pt x="138" y="81"/>
                    <a:pt x="138" y="81"/>
                  </a:cubicBezTo>
                  <a:cubicBezTo>
                    <a:pt x="139" y="79"/>
                    <a:pt x="140" y="77"/>
                    <a:pt x="140" y="75"/>
                  </a:cubicBezTo>
                  <a:cubicBezTo>
                    <a:pt x="140" y="67"/>
                    <a:pt x="132" y="60"/>
                    <a:pt x="124" y="60"/>
                  </a:cubicBezTo>
                  <a:cubicBezTo>
                    <a:pt x="115" y="60"/>
                    <a:pt x="108" y="67"/>
                    <a:pt x="108" y="75"/>
                  </a:cubicBezTo>
                  <a:cubicBezTo>
                    <a:pt x="108" y="77"/>
                    <a:pt x="108" y="79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85" y="82"/>
                    <a:pt x="85" y="82"/>
                    <a:pt x="85" y="82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3"/>
                    <a:pt x="84" y="53"/>
                  </a:cubicBezTo>
                  <a:cubicBezTo>
                    <a:pt x="84" y="52"/>
                    <a:pt x="83" y="52"/>
                    <a:pt x="82" y="53"/>
                  </a:cubicBezTo>
                  <a:cubicBezTo>
                    <a:pt x="80" y="54"/>
                    <a:pt x="78" y="55"/>
                    <a:pt x="75" y="55"/>
                  </a:cubicBezTo>
                  <a:cubicBezTo>
                    <a:pt x="69" y="55"/>
                    <a:pt x="63" y="50"/>
                    <a:pt x="63" y="43"/>
                  </a:cubicBezTo>
                  <a:cubicBezTo>
                    <a:pt x="63" y="36"/>
                    <a:pt x="69" y="31"/>
                    <a:pt x="75" y="31"/>
                  </a:cubicBezTo>
                  <a:cubicBezTo>
                    <a:pt x="78" y="31"/>
                    <a:pt x="80" y="32"/>
                    <a:pt x="82" y="33"/>
                  </a:cubicBezTo>
                  <a:cubicBezTo>
                    <a:pt x="83" y="34"/>
                    <a:pt x="84" y="34"/>
                    <a:pt x="84" y="33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2"/>
                    <a:pt x="85" y="2"/>
                    <a:pt x="85" y="2"/>
                  </a:cubicBezTo>
                  <a:cubicBezTo>
                    <a:pt x="85" y="1"/>
                    <a:pt x="84" y="0"/>
                    <a:pt x="83" y="0"/>
                  </a:cubicBezTo>
                  <a:close/>
                  <a:moveTo>
                    <a:pt x="85" y="86"/>
                  </a:moveTo>
                  <a:cubicBezTo>
                    <a:pt x="113" y="86"/>
                    <a:pt x="113" y="86"/>
                    <a:pt x="113" y="86"/>
                  </a:cubicBezTo>
                  <a:cubicBezTo>
                    <a:pt x="114" y="86"/>
                    <a:pt x="114" y="85"/>
                    <a:pt x="115" y="85"/>
                  </a:cubicBezTo>
                  <a:cubicBezTo>
                    <a:pt x="115" y="84"/>
                    <a:pt x="115" y="83"/>
                    <a:pt x="114" y="83"/>
                  </a:cubicBezTo>
                  <a:cubicBezTo>
                    <a:pt x="113" y="81"/>
                    <a:pt x="112" y="78"/>
                    <a:pt x="112" y="76"/>
                  </a:cubicBezTo>
                  <a:cubicBezTo>
                    <a:pt x="112" y="69"/>
                    <a:pt x="117" y="64"/>
                    <a:pt x="124" y="64"/>
                  </a:cubicBezTo>
                  <a:cubicBezTo>
                    <a:pt x="127" y="63"/>
                    <a:pt x="130" y="65"/>
                    <a:pt x="132" y="67"/>
                  </a:cubicBezTo>
                  <a:cubicBezTo>
                    <a:pt x="135" y="69"/>
                    <a:pt x="136" y="72"/>
                    <a:pt x="136" y="75"/>
                  </a:cubicBezTo>
                  <a:cubicBezTo>
                    <a:pt x="136" y="78"/>
                    <a:pt x="135" y="81"/>
                    <a:pt x="133" y="83"/>
                  </a:cubicBezTo>
                  <a:cubicBezTo>
                    <a:pt x="133" y="83"/>
                    <a:pt x="133" y="84"/>
                    <a:pt x="133" y="84"/>
                  </a:cubicBezTo>
                  <a:cubicBezTo>
                    <a:pt x="133" y="85"/>
                    <a:pt x="134" y="86"/>
                    <a:pt x="135" y="86"/>
                  </a:cubicBezTo>
                  <a:cubicBezTo>
                    <a:pt x="163" y="86"/>
                    <a:pt x="163" y="86"/>
                    <a:pt x="163" y="86"/>
                  </a:cubicBezTo>
                  <a:cubicBezTo>
                    <a:pt x="163" y="153"/>
                    <a:pt x="163" y="153"/>
                    <a:pt x="163" y="153"/>
                  </a:cubicBezTo>
                  <a:cubicBezTo>
                    <a:pt x="163" y="158"/>
                    <a:pt x="158" y="163"/>
                    <a:pt x="152" y="163"/>
                  </a:cubicBezTo>
                  <a:cubicBezTo>
                    <a:pt x="85" y="163"/>
                    <a:pt x="85" y="163"/>
                    <a:pt x="85" y="163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8" y="140"/>
                    <a:pt x="90" y="140"/>
                    <a:pt x="91" y="140"/>
                  </a:cubicBezTo>
                  <a:cubicBezTo>
                    <a:pt x="100" y="140"/>
                    <a:pt x="107" y="133"/>
                    <a:pt x="107" y="124"/>
                  </a:cubicBezTo>
                  <a:cubicBezTo>
                    <a:pt x="107" y="116"/>
                    <a:pt x="100" y="109"/>
                    <a:pt x="91" y="109"/>
                  </a:cubicBezTo>
                  <a:cubicBezTo>
                    <a:pt x="90" y="109"/>
                    <a:pt x="87" y="109"/>
                    <a:pt x="86" y="110"/>
                  </a:cubicBezTo>
                  <a:cubicBezTo>
                    <a:pt x="85" y="110"/>
                    <a:pt x="85" y="110"/>
                    <a:pt x="85" y="110"/>
                  </a:cubicBezTo>
                  <a:lnTo>
                    <a:pt x="85" y="86"/>
                  </a:lnTo>
                  <a:close/>
                  <a:moveTo>
                    <a:pt x="82" y="115"/>
                  </a:moveTo>
                  <a:cubicBezTo>
                    <a:pt x="83" y="115"/>
                    <a:pt x="84" y="115"/>
                    <a:pt x="84" y="115"/>
                  </a:cubicBezTo>
                  <a:cubicBezTo>
                    <a:pt x="86" y="113"/>
                    <a:pt x="89" y="112"/>
                    <a:pt x="91" y="112"/>
                  </a:cubicBezTo>
                  <a:cubicBezTo>
                    <a:pt x="98" y="112"/>
                    <a:pt x="103" y="118"/>
                    <a:pt x="103" y="124"/>
                  </a:cubicBezTo>
                  <a:cubicBezTo>
                    <a:pt x="103" y="131"/>
                    <a:pt x="98" y="136"/>
                    <a:pt x="91" y="136"/>
                  </a:cubicBezTo>
                  <a:cubicBezTo>
                    <a:pt x="89" y="136"/>
                    <a:pt x="86" y="135"/>
                    <a:pt x="84" y="134"/>
                  </a:cubicBezTo>
                  <a:cubicBezTo>
                    <a:pt x="84" y="134"/>
                    <a:pt x="83" y="134"/>
                    <a:pt x="82" y="134"/>
                  </a:cubicBezTo>
                  <a:cubicBezTo>
                    <a:pt x="82" y="134"/>
                    <a:pt x="82" y="135"/>
                    <a:pt x="82" y="136"/>
                  </a:cubicBezTo>
                  <a:cubicBezTo>
                    <a:pt x="82" y="163"/>
                    <a:pt x="82" y="163"/>
                    <a:pt x="82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8" y="163"/>
                    <a:pt x="4" y="158"/>
                    <a:pt x="4" y="153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7" y="88"/>
                    <a:pt x="27" y="90"/>
                    <a:pt x="27" y="92"/>
                  </a:cubicBezTo>
                  <a:cubicBezTo>
                    <a:pt x="27" y="100"/>
                    <a:pt x="34" y="108"/>
                    <a:pt x="43" y="108"/>
                  </a:cubicBezTo>
                  <a:cubicBezTo>
                    <a:pt x="51" y="108"/>
                    <a:pt x="58" y="100"/>
                    <a:pt x="58" y="92"/>
                  </a:cubicBezTo>
                  <a:cubicBezTo>
                    <a:pt x="58" y="90"/>
                    <a:pt x="58" y="88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82" y="86"/>
                    <a:pt x="82" y="86"/>
                    <a:pt x="82" y="86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5"/>
                  </a:cubicBezTo>
                  <a:close/>
                  <a:moveTo>
                    <a:pt x="81" y="29"/>
                  </a:moveTo>
                  <a:cubicBezTo>
                    <a:pt x="80" y="29"/>
                    <a:pt x="80" y="29"/>
                    <a:pt x="80" y="29"/>
                  </a:cubicBezTo>
                  <a:cubicBezTo>
                    <a:pt x="79" y="28"/>
                    <a:pt x="77" y="28"/>
                    <a:pt x="75" y="28"/>
                  </a:cubicBezTo>
                  <a:cubicBezTo>
                    <a:pt x="66" y="28"/>
                    <a:pt x="59" y="35"/>
                    <a:pt x="59" y="43"/>
                  </a:cubicBezTo>
                  <a:cubicBezTo>
                    <a:pt x="59" y="52"/>
                    <a:pt x="66" y="59"/>
                    <a:pt x="75" y="59"/>
                  </a:cubicBezTo>
                  <a:cubicBezTo>
                    <a:pt x="77" y="59"/>
                    <a:pt x="79" y="59"/>
                    <a:pt x="80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53" y="82"/>
                    <a:pt x="52" y="82"/>
                    <a:pt x="52" y="83"/>
                  </a:cubicBezTo>
                  <a:cubicBezTo>
                    <a:pt x="52" y="83"/>
                    <a:pt x="52" y="84"/>
                    <a:pt x="52" y="85"/>
                  </a:cubicBezTo>
                  <a:cubicBezTo>
                    <a:pt x="54" y="86"/>
                    <a:pt x="54" y="89"/>
                    <a:pt x="54" y="92"/>
                  </a:cubicBezTo>
                  <a:cubicBezTo>
                    <a:pt x="54" y="98"/>
                    <a:pt x="49" y="104"/>
                    <a:pt x="43" y="104"/>
                  </a:cubicBezTo>
                  <a:cubicBezTo>
                    <a:pt x="36" y="104"/>
                    <a:pt x="31" y="98"/>
                    <a:pt x="31" y="92"/>
                  </a:cubicBezTo>
                  <a:cubicBezTo>
                    <a:pt x="31" y="89"/>
                    <a:pt x="31" y="86"/>
                    <a:pt x="33" y="85"/>
                  </a:cubicBezTo>
                  <a:cubicBezTo>
                    <a:pt x="33" y="84"/>
                    <a:pt x="33" y="84"/>
                    <a:pt x="33" y="83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32" y="82"/>
                    <a:pt x="32" y="82"/>
                    <a:pt x="31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9"/>
                    <a:pt x="8" y="4"/>
                    <a:pt x="14" y="4"/>
                  </a:cubicBezTo>
                  <a:cubicBezTo>
                    <a:pt x="81" y="4"/>
                    <a:pt x="81" y="4"/>
                    <a:pt x="81" y="4"/>
                  </a:cubicBezTo>
                  <a:lnTo>
                    <a:pt x="81" y="29"/>
                  </a:lnTo>
                  <a:close/>
                </a:path>
              </a:pathLst>
            </a:custGeom>
            <a:grpFill/>
            <a:ln w="19050">
              <a:solidFill>
                <a:srgbClr val="46C3F1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91229B86-ACBA-0FE3-EFDE-739B4E7369B4}"/>
              </a:ext>
            </a:extLst>
          </p:cNvPr>
          <p:cNvSpPr txBox="1"/>
          <p:nvPr/>
        </p:nvSpPr>
        <p:spPr>
          <a:xfrm>
            <a:off x="9316716" y="5732108"/>
            <a:ext cx="2490792" cy="70788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Проектирование, строительство и оснащение больниц 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Обучение и техническая поддержка после завершения работ</a:t>
            </a:r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CDE10F6A-B7DC-35C8-0840-DCDE7A8BA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4" b="4954"/>
          <a:stretch>
            <a:fillRect/>
          </a:stretch>
        </p:blipFill>
        <p:spPr bwMode="auto">
          <a:xfrm>
            <a:off x="6305484" y="1737319"/>
            <a:ext cx="2576902" cy="1509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42A65C2-26CA-809B-17ED-2D1EE1EC17FC}"/>
              </a:ext>
            </a:extLst>
          </p:cNvPr>
          <p:cNvSpPr txBox="1"/>
          <p:nvPr/>
        </p:nvSpPr>
        <p:spPr>
          <a:xfrm>
            <a:off x="6305484" y="5715186"/>
            <a:ext cx="2490792" cy="86177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Машиностроение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Сантехника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Креативные услуги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0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Специализированные системы освещения и безопасности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E455963-B737-5363-754B-618CD9EF4EE7}"/>
              </a:ext>
            </a:extLst>
          </p:cNvPr>
          <p:cNvSpPr/>
          <p:nvPr/>
        </p:nvSpPr>
        <p:spPr>
          <a:xfrm>
            <a:off x="6610359" y="1438824"/>
            <a:ext cx="2076127" cy="481730"/>
          </a:xfrm>
          <a:prstGeom prst="rect">
            <a:avLst/>
          </a:prstGeom>
          <a:solidFill>
            <a:srgbClr val="46C3F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r>
              <a:rPr lang="ru" sz="11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Город Киддия с шестью флагами, Саудовская Аравия (2024г.)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1BE7E94-F6DA-7306-6D1D-4B9DAB610C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564" y="1718233"/>
            <a:ext cx="2592607" cy="1507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B7854E8-A106-BF46-C90E-F99B6D7EDFE9}"/>
              </a:ext>
            </a:extLst>
          </p:cNvPr>
          <p:cNvSpPr/>
          <p:nvPr/>
        </p:nvSpPr>
        <p:spPr>
          <a:xfrm>
            <a:off x="969412" y="1438823"/>
            <a:ext cx="1565384" cy="438952"/>
          </a:xfrm>
          <a:prstGeom prst="rect">
            <a:avLst/>
          </a:prstGeom>
          <a:solidFill>
            <a:srgbClr val="46C3F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>
            <a:noAutofit/>
          </a:bodyPr>
          <a:lstStyle/>
          <a:p>
            <a:pPr algn="ctr" rtl="0"/>
            <a:r>
              <a:rPr lang="ru" sz="11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Ветроэнергетика в открытом море</a:t>
            </a:r>
          </a:p>
          <a:p>
            <a:pPr algn="ctr" rtl="0"/>
            <a:r>
              <a:rPr lang="ru" sz="11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Тайвань (2019г.)</a:t>
            </a:r>
          </a:p>
        </p:txBody>
      </p:sp>
      <p:pic>
        <p:nvPicPr>
          <p:cNvPr id="26" name="Picture 25" descr="A train on the railway tracks&#10;&#10;Description automatically generated with medium confidence">
            <a:extLst>
              <a:ext uri="{FF2B5EF4-FFF2-40B4-BE49-F238E27FC236}">
                <a16:creationId xmlns:a16="http://schemas.microsoft.com/office/drawing/2014/main" id="{41842103-8B55-13DB-6975-3088CB45A8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930" y="1731843"/>
            <a:ext cx="2536136" cy="1480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1C598EF-E9A7-E456-54F2-445514A86679}"/>
              </a:ext>
            </a:extLst>
          </p:cNvPr>
          <p:cNvSpPr/>
          <p:nvPr/>
        </p:nvSpPr>
        <p:spPr>
          <a:xfrm>
            <a:off x="3725359" y="1402303"/>
            <a:ext cx="1946806" cy="642790"/>
          </a:xfrm>
          <a:prstGeom prst="rect">
            <a:avLst/>
          </a:prstGeom>
          <a:solidFill>
            <a:srgbClr val="46C3F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>
            <a:noAutofit/>
          </a:bodyPr>
          <a:lstStyle/>
          <a:p>
            <a:pPr algn="ctr" rtl="0"/>
            <a:r>
              <a:rPr lang="ru" sz="11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Высокоскоростной железнодорожный транспорт </a:t>
            </a:r>
          </a:p>
          <a:p>
            <a:pPr algn="ctr" rtl="0"/>
            <a:r>
              <a:rPr lang="ru" sz="11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Турция (2022г.)</a:t>
            </a:r>
            <a:endParaRPr lang="en-GB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64EE85-3C08-E534-5762-C58311DF0BD8}"/>
              </a:ext>
            </a:extLst>
          </p:cNvPr>
          <p:cNvSpPr txBox="1"/>
          <p:nvPr/>
        </p:nvSpPr>
        <p:spPr>
          <a:xfrm>
            <a:off x="4432967" y="4762324"/>
            <a:ext cx="1382657" cy="82143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100" b="1" i="0" u="none" strike="noStrike" dirty="0">
                <a:solidFill>
                  <a:srgbClr val="46C3F1"/>
                </a:solidFill>
                <a:latin typeface="Arial"/>
                <a:cs typeface="Arial"/>
              </a:rPr>
              <a:t>ТОВАРЫ И УСЛУГИ ИЗ ВЕЛИКОБРИТАНИИ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B73EB6C-B8FE-94EF-A686-087AD3CD56BD}"/>
              </a:ext>
            </a:extLst>
          </p:cNvPr>
          <p:cNvGrpSpPr/>
          <p:nvPr/>
        </p:nvGrpSpPr>
        <p:grpSpPr>
          <a:xfrm>
            <a:off x="4162725" y="4768203"/>
            <a:ext cx="319230" cy="332478"/>
            <a:chOff x="2987675" y="1341438"/>
            <a:chExt cx="803276" cy="812800"/>
          </a:xfrm>
          <a:solidFill>
            <a:srgbClr val="0D9C44"/>
          </a:solidFill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C6071760-24B7-3CB2-9F8E-652D113998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3913" y="1341438"/>
              <a:ext cx="427038" cy="449263"/>
            </a:xfrm>
            <a:custGeom>
              <a:avLst/>
              <a:gdLst>
                <a:gd name="T0" fmla="*/ 65 w 113"/>
                <a:gd name="T1" fmla="*/ 119 h 119"/>
                <a:gd name="T2" fmla="*/ 110 w 113"/>
                <a:gd name="T3" fmla="*/ 65 h 119"/>
                <a:gd name="T4" fmla="*/ 113 w 113"/>
                <a:gd name="T5" fmla="*/ 54 h 119"/>
                <a:gd name="T6" fmla="*/ 55 w 113"/>
                <a:gd name="T7" fmla="*/ 1 h 119"/>
                <a:gd name="T8" fmla="*/ 53 w 113"/>
                <a:gd name="T9" fmla="*/ 1 h 119"/>
                <a:gd name="T10" fmla="*/ 36 w 113"/>
                <a:gd name="T11" fmla="*/ 22 h 119"/>
                <a:gd name="T12" fmla="*/ 32 w 113"/>
                <a:gd name="T13" fmla="*/ 17 h 119"/>
                <a:gd name="T14" fmla="*/ 6 w 113"/>
                <a:gd name="T15" fmla="*/ 30 h 119"/>
                <a:gd name="T16" fmla="*/ 17 w 113"/>
                <a:gd name="T17" fmla="*/ 44 h 119"/>
                <a:gd name="T18" fmla="*/ 17 w 113"/>
                <a:gd name="T19" fmla="*/ 44 h 119"/>
                <a:gd name="T20" fmla="*/ 0 w 113"/>
                <a:gd name="T21" fmla="*/ 65 h 119"/>
                <a:gd name="T22" fmla="*/ 24 w 113"/>
                <a:gd name="T23" fmla="*/ 86 h 119"/>
                <a:gd name="T24" fmla="*/ 27 w 113"/>
                <a:gd name="T25" fmla="*/ 84 h 119"/>
                <a:gd name="T26" fmla="*/ 38 w 113"/>
                <a:gd name="T27" fmla="*/ 73 h 119"/>
                <a:gd name="T28" fmla="*/ 46 w 113"/>
                <a:gd name="T29" fmla="*/ 75 h 119"/>
                <a:gd name="T30" fmla="*/ 48 w 113"/>
                <a:gd name="T31" fmla="*/ 92 h 119"/>
                <a:gd name="T32" fmla="*/ 40 w 113"/>
                <a:gd name="T33" fmla="*/ 98 h 119"/>
                <a:gd name="T34" fmla="*/ 63 w 113"/>
                <a:gd name="T35" fmla="*/ 118 h 119"/>
                <a:gd name="T36" fmla="*/ 51 w 113"/>
                <a:gd name="T37" fmla="*/ 95 h 119"/>
                <a:gd name="T38" fmla="*/ 49 w 113"/>
                <a:gd name="T39" fmla="*/ 72 h 119"/>
                <a:gd name="T40" fmla="*/ 27 w 113"/>
                <a:gd name="T41" fmla="*/ 75 h 119"/>
                <a:gd name="T42" fmla="*/ 24 w 113"/>
                <a:gd name="T43" fmla="*/ 81 h 119"/>
                <a:gd name="T44" fmla="*/ 5 w 113"/>
                <a:gd name="T45" fmla="*/ 65 h 119"/>
                <a:gd name="T46" fmla="*/ 22 w 113"/>
                <a:gd name="T47" fmla="*/ 44 h 119"/>
                <a:gd name="T48" fmla="*/ 23 w 113"/>
                <a:gd name="T49" fmla="*/ 42 h 119"/>
                <a:gd name="T50" fmla="*/ 14 w 113"/>
                <a:gd name="T51" fmla="*/ 38 h 119"/>
                <a:gd name="T52" fmla="*/ 13 w 113"/>
                <a:gd name="T53" fmla="*/ 21 h 119"/>
                <a:gd name="T54" fmla="*/ 30 w 113"/>
                <a:gd name="T55" fmla="*/ 20 h 119"/>
                <a:gd name="T56" fmla="*/ 35 w 113"/>
                <a:gd name="T57" fmla="*/ 27 h 119"/>
                <a:gd name="T58" fmla="*/ 55 w 113"/>
                <a:gd name="T59" fmla="*/ 5 h 119"/>
                <a:gd name="T60" fmla="*/ 106 w 113"/>
                <a:gd name="T61" fmla="*/ 48 h 119"/>
                <a:gd name="T62" fmla="*/ 107 w 113"/>
                <a:gd name="T63" fmla="*/ 63 h 119"/>
                <a:gd name="T64" fmla="*/ 64 w 113"/>
                <a:gd name="T65" fmla="*/ 114 h 119"/>
                <a:gd name="T66" fmla="*/ 47 w 113"/>
                <a:gd name="T67" fmla="*/ 9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" h="119">
                  <a:moveTo>
                    <a:pt x="63" y="118"/>
                  </a:moveTo>
                  <a:cubicBezTo>
                    <a:pt x="64" y="119"/>
                    <a:pt x="64" y="119"/>
                    <a:pt x="65" y="119"/>
                  </a:cubicBezTo>
                  <a:cubicBezTo>
                    <a:pt x="65" y="119"/>
                    <a:pt x="66" y="118"/>
                    <a:pt x="66" y="118"/>
                  </a:cubicBezTo>
                  <a:cubicBezTo>
                    <a:pt x="110" y="65"/>
                    <a:pt x="110" y="65"/>
                    <a:pt x="110" y="65"/>
                  </a:cubicBezTo>
                  <a:cubicBezTo>
                    <a:pt x="112" y="62"/>
                    <a:pt x="113" y="59"/>
                    <a:pt x="113" y="56"/>
                  </a:cubicBezTo>
                  <a:cubicBezTo>
                    <a:pt x="113" y="54"/>
                    <a:pt x="113" y="54"/>
                    <a:pt x="113" y="54"/>
                  </a:cubicBezTo>
                  <a:cubicBezTo>
                    <a:pt x="113" y="51"/>
                    <a:pt x="111" y="47"/>
                    <a:pt x="108" y="45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0"/>
                    <a:pt x="54" y="0"/>
                    <a:pt x="54" y="0"/>
                  </a:cubicBezTo>
                  <a:cubicBezTo>
                    <a:pt x="54" y="1"/>
                    <a:pt x="53" y="1"/>
                    <a:pt x="53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19"/>
                    <a:pt x="34" y="18"/>
                    <a:pt x="32" y="17"/>
                  </a:cubicBezTo>
                  <a:cubicBezTo>
                    <a:pt x="25" y="11"/>
                    <a:pt x="15" y="12"/>
                    <a:pt x="10" y="19"/>
                  </a:cubicBezTo>
                  <a:cubicBezTo>
                    <a:pt x="7" y="22"/>
                    <a:pt x="6" y="26"/>
                    <a:pt x="6" y="30"/>
                  </a:cubicBezTo>
                  <a:cubicBezTo>
                    <a:pt x="7" y="34"/>
                    <a:pt x="9" y="38"/>
                    <a:pt x="12" y="41"/>
                  </a:cubicBezTo>
                  <a:cubicBezTo>
                    <a:pt x="13" y="42"/>
                    <a:pt x="15" y="43"/>
                    <a:pt x="17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4"/>
                    <a:pt x="0" y="65"/>
                    <a:pt x="0" y="65"/>
                  </a:cubicBezTo>
                  <a:cubicBezTo>
                    <a:pt x="0" y="66"/>
                    <a:pt x="1" y="66"/>
                    <a:pt x="1" y="6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4" y="86"/>
                    <a:pt x="25" y="86"/>
                    <a:pt x="25" y="86"/>
                  </a:cubicBezTo>
                  <a:cubicBezTo>
                    <a:pt x="26" y="85"/>
                    <a:pt x="27" y="85"/>
                    <a:pt x="27" y="84"/>
                  </a:cubicBezTo>
                  <a:cubicBezTo>
                    <a:pt x="27" y="81"/>
                    <a:pt x="28" y="79"/>
                    <a:pt x="29" y="77"/>
                  </a:cubicBezTo>
                  <a:cubicBezTo>
                    <a:pt x="31" y="74"/>
                    <a:pt x="34" y="73"/>
                    <a:pt x="38" y="73"/>
                  </a:cubicBezTo>
                  <a:cubicBezTo>
                    <a:pt x="38" y="73"/>
                    <a:pt x="38" y="73"/>
                    <a:pt x="39" y="73"/>
                  </a:cubicBezTo>
                  <a:cubicBezTo>
                    <a:pt x="41" y="73"/>
                    <a:pt x="44" y="73"/>
                    <a:pt x="46" y="75"/>
                  </a:cubicBezTo>
                  <a:cubicBezTo>
                    <a:pt x="49" y="77"/>
                    <a:pt x="50" y="80"/>
                    <a:pt x="51" y="84"/>
                  </a:cubicBezTo>
                  <a:cubicBezTo>
                    <a:pt x="51" y="87"/>
                    <a:pt x="50" y="90"/>
                    <a:pt x="48" y="92"/>
                  </a:cubicBezTo>
                  <a:cubicBezTo>
                    <a:pt x="46" y="94"/>
                    <a:pt x="44" y="96"/>
                    <a:pt x="41" y="96"/>
                  </a:cubicBezTo>
                  <a:cubicBezTo>
                    <a:pt x="41" y="96"/>
                    <a:pt x="40" y="97"/>
                    <a:pt x="40" y="98"/>
                  </a:cubicBezTo>
                  <a:cubicBezTo>
                    <a:pt x="40" y="98"/>
                    <a:pt x="40" y="99"/>
                    <a:pt x="41" y="100"/>
                  </a:cubicBezTo>
                  <a:lnTo>
                    <a:pt x="63" y="118"/>
                  </a:lnTo>
                  <a:close/>
                  <a:moveTo>
                    <a:pt x="47" y="98"/>
                  </a:moveTo>
                  <a:cubicBezTo>
                    <a:pt x="48" y="98"/>
                    <a:pt x="50" y="96"/>
                    <a:pt x="51" y="95"/>
                  </a:cubicBezTo>
                  <a:cubicBezTo>
                    <a:pt x="54" y="92"/>
                    <a:pt x="55" y="87"/>
                    <a:pt x="55" y="83"/>
                  </a:cubicBezTo>
                  <a:cubicBezTo>
                    <a:pt x="54" y="79"/>
                    <a:pt x="52" y="75"/>
                    <a:pt x="49" y="72"/>
                  </a:cubicBezTo>
                  <a:cubicBezTo>
                    <a:pt x="46" y="70"/>
                    <a:pt x="42" y="69"/>
                    <a:pt x="37" y="69"/>
                  </a:cubicBezTo>
                  <a:cubicBezTo>
                    <a:pt x="33" y="70"/>
                    <a:pt x="30" y="71"/>
                    <a:pt x="27" y="75"/>
                  </a:cubicBezTo>
                  <a:cubicBezTo>
                    <a:pt x="25" y="76"/>
                    <a:pt x="25" y="78"/>
                    <a:pt x="24" y="80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3" y="43"/>
                    <a:pt x="23" y="42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2" y="41"/>
                    <a:pt x="22" y="41"/>
                    <a:pt x="21" y="41"/>
                  </a:cubicBezTo>
                  <a:cubicBezTo>
                    <a:pt x="19" y="41"/>
                    <a:pt x="16" y="40"/>
                    <a:pt x="14" y="38"/>
                  </a:cubicBezTo>
                  <a:cubicBezTo>
                    <a:pt x="12" y="36"/>
                    <a:pt x="10" y="33"/>
                    <a:pt x="10" y="30"/>
                  </a:cubicBezTo>
                  <a:cubicBezTo>
                    <a:pt x="10" y="27"/>
                    <a:pt x="11" y="24"/>
                    <a:pt x="13" y="21"/>
                  </a:cubicBezTo>
                  <a:cubicBezTo>
                    <a:pt x="15" y="19"/>
                    <a:pt x="18" y="17"/>
                    <a:pt x="21" y="17"/>
                  </a:cubicBezTo>
                  <a:cubicBezTo>
                    <a:pt x="24" y="17"/>
                    <a:pt x="27" y="18"/>
                    <a:pt x="30" y="20"/>
                  </a:cubicBezTo>
                  <a:cubicBezTo>
                    <a:pt x="32" y="21"/>
                    <a:pt x="33" y="23"/>
                    <a:pt x="34" y="26"/>
                  </a:cubicBezTo>
                  <a:cubicBezTo>
                    <a:pt x="34" y="26"/>
                    <a:pt x="34" y="27"/>
                    <a:pt x="35" y="27"/>
                  </a:cubicBezTo>
                  <a:cubicBezTo>
                    <a:pt x="36" y="27"/>
                    <a:pt x="36" y="27"/>
                    <a:pt x="37" y="27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106" y="48"/>
                    <a:pt x="106" y="48"/>
                    <a:pt x="106" y="48"/>
                  </a:cubicBezTo>
                  <a:cubicBezTo>
                    <a:pt x="108" y="50"/>
                    <a:pt x="110" y="52"/>
                    <a:pt x="110" y="55"/>
                  </a:cubicBezTo>
                  <a:cubicBezTo>
                    <a:pt x="110" y="58"/>
                    <a:pt x="109" y="61"/>
                    <a:pt x="107" y="63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46" y="99"/>
                    <a:pt x="46" y="99"/>
                    <a:pt x="46" y="99"/>
                  </a:cubicBezTo>
                  <a:lnTo>
                    <a:pt x="47" y="98"/>
                  </a:lnTo>
                  <a:close/>
                </a:path>
              </a:pathLst>
            </a:custGeom>
            <a:grpFill/>
            <a:ln w="19050">
              <a:solidFill>
                <a:srgbClr val="46C3F1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20074575-B088-C6B5-D72F-3B0BCE6C84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87675" y="1524000"/>
              <a:ext cx="625475" cy="630238"/>
            </a:xfrm>
            <a:custGeom>
              <a:avLst/>
              <a:gdLst>
                <a:gd name="T0" fmla="*/ 14 w 166"/>
                <a:gd name="T1" fmla="*/ 0 h 167"/>
                <a:gd name="T2" fmla="*/ 0 w 166"/>
                <a:gd name="T3" fmla="*/ 153 h 167"/>
                <a:gd name="T4" fmla="*/ 152 w 166"/>
                <a:gd name="T5" fmla="*/ 167 h 167"/>
                <a:gd name="T6" fmla="*/ 166 w 166"/>
                <a:gd name="T7" fmla="*/ 84 h 167"/>
                <a:gd name="T8" fmla="*/ 138 w 166"/>
                <a:gd name="T9" fmla="*/ 82 h 167"/>
                <a:gd name="T10" fmla="*/ 140 w 166"/>
                <a:gd name="T11" fmla="*/ 75 h 167"/>
                <a:gd name="T12" fmla="*/ 108 w 166"/>
                <a:gd name="T13" fmla="*/ 75 h 167"/>
                <a:gd name="T14" fmla="*/ 109 w 166"/>
                <a:gd name="T15" fmla="*/ 82 h 167"/>
                <a:gd name="T16" fmla="*/ 85 w 166"/>
                <a:gd name="T17" fmla="*/ 54 h 167"/>
                <a:gd name="T18" fmla="*/ 82 w 166"/>
                <a:gd name="T19" fmla="*/ 53 h 167"/>
                <a:gd name="T20" fmla="*/ 63 w 166"/>
                <a:gd name="T21" fmla="*/ 43 h 167"/>
                <a:gd name="T22" fmla="*/ 82 w 166"/>
                <a:gd name="T23" fmla="*/ 33 h 167"/>
                <a:gd name="T24" fmla="*/ 85 w 166"/>
                <a:gd name="T25" fmla="*/ 32 h 167"/>
                <a:gd name="T26" fmla="*/ 83 w 166"/>
                <a:gd name="T27" fmla="*/ 0 h 167"/>
                <a:gd name="T28" fmla="*/ 113 w 166"/>
                <a:gd name="T29" fmla="*/ 86 h 167"/>
                <a:gd name="T30" fmla="*/ 114 w 166"/>
                <a:gd name="T31" fmla="*/ 83 h 167"/>
                <a:gd name="T32" fmla="*/ 124 w 166"/>
                <a:gd name="T33" fmla="*/ 64 h 167"/>
                <a:gd name="T34" fmla="*/ 136 w 166"/>
                <a:gd name="T35" fmla="*/ 75 h 167"/>
                <a:gd name="T36" fmla="*/ 133 w 166"/>
                <a:gd name="T37" fmla="*/ 84 h 167"/>
                <a:gd name="T38" fmla="*/ 163 w 166"/>
                <a:gd name="T39" fmla="*/ 86 h 167"/>
                <a:gd name="T40" fmla="*/ 152 w 166"/>
                <a:gd name="T41" fmla="*/ 163 h 167"/>
                <a:gd name="T42" fmla="*/ 85 w 166"/>
                <a:gd name="T43" fmla="*/ 139 h 167"/>
                <a:gd name="T44" fmla="*/ 91 w 166"/>
                <a:gd name="T45" fmla="*/ 140 h 167"/>
                <a:gd name="T46" fmla="*/ 91 w 166"/>
                <a:gd name="T47" fmla="*/ 109 h 167"/>
                <a:gd name="T48" fmla="*/ 85 w 166"/>
                <a:gd name="T49" fmla="*/ 110 h 167"/>
                <a:gd name="T50" fmla="*/ 82 w 166"/>
                <a:gd name="T51" fmla="*/ 115 h 167"/>
                <a:gd name="T52" fmla="*/ 91 w 166"/>
                <a:gd name="T53" fmla="*/ 112 h 167"/>
                <a:gd name="T54" fmla="*/ 91 w 166"/>
                <a:gd name="T55" fmla="*/ 136 h 167"/>
                <a:gd name="T56" fmla="*/ 82 w 166"/>
                <a:gd name="T57" fmla="*/ 134 h 167"/>
                <a:gd name="T58" fmla="*/ 82 w 166"/>
                <a:gd name="T59" fmla="*/ 163 h 167"/>
                <a:gd name="T60" fmla="*/ 4 w 166"/>
                <a:gd name="T61" fmla="*/ 153 h 167"/>
                <a:gd name="T62" fmla="*/ 28 w 166"/>
                <a:gd name="T63" fmla="*/ 86 h 167"/>
                <a:gd name="T64" fmla="*/ 27 w 166"/>
                <a:gd name="T65" fmla="*/ 92 h 167"/>
                <a:gd name="T66" fmla="*/ 58 w 166"/>
                <a:gd name="T67" fmla="*/ 92 h 167"/>
                <a:gd name="T68" fmla="*/ 57 w 166"/>
                <a:gd name="T69" fmla="*/ 86 h 167"/>
                <a:gd name="T70" fmla="*/ 82 w 166"/>
                <a:gd name="T71" fmla="*/ 86 h 167"/>
                <a:gd name="T72" fmla="*/ 82 w 166"/>
                <a:gd name="T73" fmla="*/ 115 h 167"/>
                <a:gd name="T74" fmla="*/ 80 w 166"/>
                <a:gd name="T75" fmla="*/ 29 h 167"/>
                <a:gd name="T76" fmla="*/ 59 w 166"/>
                <a:gd name="T77" fmla="*/ 43 h 167"/>
                <a:gd name="T78" fmla="*/ 80 w 166"/>
                <a:gd name="T79" fmla="*/ 58 h 167"/>
                <a:gd name="T80" fmla="*/ 81 w 166"/>
                <a:gd name="T81" fmla="*/ 82 h 167"/>
                <a:gd name="T82" fmla="*/ 52 w 166"/>
                <a:gd name="T83" fmla="*/ 83 h 167"/>
                <a:gd name="T84" fmla="*/ 54 w 166"/>
                <a:gd name="T85" fmla="*/ 92 h 167"/>
                <a:gd name="T86" fmla="*/ 31 w 166"/>
                <a:gd name="T87" fmla="*/ 92 h 167"/>
                <a:gd name="T88" fmla="*/ 33 w 166"/>
                <a:gd name="T89" fmla="*/ 83 h 167"/>
                <a:gd name="T90" fmla="*/ 31 w 166"/>
                <a:gd name="T91" fmla="*/ 82 h 167"/>
                <a:gd name="T92" fmla="*/ 4 w 166"/>
                <a:gd name="T93" fmla="*/ 15 h 167"/>
                <a:gd name="T94" fmla="*/ 81 w 166"/>
                <a:gd name="T95" fmla="*/ 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6" h="167">
                  <a:moveTo>
                    <a:pt x="8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60"/>
                    <a:pt x="6" y="167"/>
                    <a:pt x="14" y="167"/>
                  </a:cubicBezTo>
                  <a:cubicBezTo>
                    <a:pt x="152" y="167"/>
                    <a:pt x="152" y="167"/>
                    <a:pt x="152" y="167"/>
                  </a:cubicBezTo>
                  <a:cubicBezTo>
                    <a:pt x="160" y="167"/>
                    <a:pt x="166" y="160"/>
                    <a:pt x="166" y="153"/>
                  </a:cubicBezTo>
                  <a:cubicBezTo>
                    <a:pt x="166" y="84"/>
                    <a:pt x="166" y="84"/>
                    <a:pt x="166" y="84"/>
                  </a:cubicBezTo>
                  <a:cubicBezTo>
                    <a:pt x="166" y="83"/>
                    <a:pt x="166" y="82"/>
                    <a:pt x="164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8" y="81"/>
                    <a:pt x="138" y="81"/>
                    <a:pt x="138" y="81"/>
                  </a:cubicBezTo>
                  <a:cubicBezTo>
                    <a:pt x="139" y="79"/>
                    <a:pt x="140" y="77"/>
                    <a:pt x="140" y="75"/>
                  </a:cubicBezTo>
                  <a:cubicBezTo>
                    <a:pt x="140" y="67"/>
                    <a:pt x="132" y="60"/>
                    <a:pt x="124" y="60"/>
                  </a:cubicBezTo>
                  <a:cubicBezTo>
                    <a:pt x="115" y="60"/>
                    <a:pt x="108" y="67"/>
                    <a:pt x="108" y="75"/>
                  </a:cubicBezTo>
                  <a:cubicBezTo>
                    <a:pt x="108" y="77"/>
                    <a:pt x="108" y="79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85" y="82"/>
                    <a:pt x="85" y="82"/>
                    <a:pt x="85" y="82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3"/>
                    <a:pt x="84" y="53"/>
                  </a:cubicBezTo>
                  <a:cubicBezTo>
                    <a:pt x="84" y="52"/>
                    <a:pt x="83" y="52"/>
                    <a:pt x="82" y="53"/>
                  </a:cubicBezTo>
                  <a:cubicBezTo>
                    <a:pt x="80" y="54"/>
                    <a:pt x="78" y="55"/>
                    <a:pt x="75" y="55"/>
                  </a:cubicBezTo>
                  <a:cubicBezTo>
                    <a:pt x="69" y="55"/>
                    <a:pt x="63" y="50"/>
                    <a:pt x="63" y="43"/>
                  </a:cubicBezTo>
                  <a:cubicBezTo>
                    <a:pt x="63" y="36"/>
                    <a:pt x="69" y="31"/>
                    <a:pt x="75" y="31"/>
                  </a:cubicBezTo>
                  <a:cubicBezTo>
                    <a:pt x="78" y="31"/>
                    <a:pt x="80" y="32"/>
                    <a:pt x="82" y="33"/>
                  </a:cubicBezTo>
                  <a:cubicBezTo>
                    <a:pt x="83" y="34"/>
                    <a:pt x="84" y="34"/>
                    <a:pt x="84" y="33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2"/>
                    <a:pt x="85" y="2"/>
                    <a:pt x="85" y="2"/>
                  </a:cubicBezTo>
                  <a:cubicBezTo>
                    <a:pt x="85" y="1"/>
                    <a:pt x="84" y="0"/>
                    <a:pt x="83" y="0"/>
                  </a:cubicBezTo>
                  <a:close/>
                  <a:moveTo>
                    <a:pt x="85" y="86"/>
                  </a:moveTo>
                  <a:cubicBezTo>
                    <a:pt x="113" y="86"/>
                    <a:pt x="113" y="86"/>
                    <a:pt x="113" y="86"/>
                  </a:cubicBezTo>
                  <a:cubicBezTo>
                    <a:pt x="114" y="86"/>
                    <a:pt x="114" y="85"/>
                    <a:pt x="115" y="85"/>
                  </a:cubicBezTo>
                  <a:cubicBezTo>
                    <a:pt x="115" y="84"/>
                    <a:pt x="115" y="83"/>
                    <a:pt x="114" y="83"/>
                  </a:cubicBezTo>
                  <a:cubicBezTo>
                    <a:pt x="113" y="81"/>
                    <a:pt x="112" y="78"/>
                    <a:pt x="112" y="76"/>
                  </a:cubicBezTo>
                  <a:cubicBezTo>
                    <a:pt x="112" y="69"/>
                    <a:pt x="117" y="64"/>
                    <a:pt x="124" y="64"/>
                  </a:cubicBezTo>
                  <a:cubicBezTo>
                    <a:pt x="127" y="63"/>
                    <a:pt x="130" y="65"/>
                    <a:pt x="132" y="67"/>
                  </a:cubicBezTo>
                  <a:cubicBezTo>
                    <a:pt x="135" y="69"/>
                    <a:pt x="136" y="72"/>
                    <a:pt x="136" y="75"/>
                  </a:cubicBezTo>
                  <a:cubicBezTo>
                    <a:pt x="136" y="78"/>
                    <a:pt x="135" y="81"/>
                    <a:pt x="133" y="83"/>
                  </a:cubicBezTo>
                  <a:cubicBezTo>
                    <a:pt x="133" y="83"/>
                    <a:pt x="133" y="84"/>
                    <a:pt x="133" y="84"/>
                  </a:cubicBezTo>
                  <a:cubicBezTo>
                    <a:pt x="133" y="85"/>
                    <a:pt x="134" y="86"/>
                    <a:pt x="135" y="86"/>
                  </a:cubicBezTo>
                  <a:cubicBezTo>
                    <a:pt x="163" y="86"/>
                    <a:pt x="163" y="86"/>
                    <a:pt x="163" y="86"/>
                  </a:cubicBezTo>
                  <a:cubicBezTo>
                    <a:pt x="163" y="153"/>
                    <a:pt x="163" y="153"/>
                    <a:pt x="163" y="153"/>
                  </a:cubicBezTo>
                  <a:cubicBezTo>
                    <a:pt x="163" y="158"/>
                    <a:pt x="158" y="163"/>
                    <a:pt x="152" y="163"/>
                  </a:cubicBezTo>
                  <a:cubicBezTo>
                    <a:pt x="85" y="163"/>
                    <a:pt x="85" y="163"/>
                    <a:pt x="85" y="163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8" y="140"/>
                    <a:pt x="90" y="140"/>
                    <a:pt x="91" y="140"/>
                  </a:cubicBezTo>
                  <a:cubicBezTo>
                    <a:pt x="100" y="140"/>
                    <a:pt x="107" y="133"/>
                    <a:pt x="107" y="124"/>
                  </a:cubicBezTo>
                  <a:cubicBezTo>
                    <a:pt x="107" y="116"/>
                    <a:pt x="100" y="109"/>
                    <a:pt x="91" y="109"/>
                  </a:cubicBezTo>
                  <a:cubicBezTo>
                    <a:pt x="90" y="109"/>
                    <a:pt x="87" y="109"/>
                    <a:pt x="86" y="110"/>
                  </a:cubicBezTo>
                  <a:cubicBezTo>
                    <a:pt x="85" y="110"/>
                    <a:pt x="85" y="110"/>
                    <a:pt x="85" y="110"/>
                  </a:cubicBezTo>
                  <a:lnTo>
                    <a:pt x="85" y="86"/>
                  </a:lnTo>
                  <a:close/>
                  <a:moveTo>
                    <a:pt x="82" y="115"/>
                  </a:moveTo>
                  <a:cubicBezTo>
                    <a:pt x="83" y="115"/>
                    <a:pt x="84" y="115"/>
                    <a:pt x="84" y="115"/>
                  </a:cubicBezTo>
                  <a:cubicBezTo>
                    <a:pt x="86" y="113"/>
                    <a:pt x="89" y="112"/>
                    <a:pt x="91" y="112"/>
                  </a:cubicBezTo>
                  <a:cubicBezTo>
                    <a:pt x="98" y="112"/>
                    <a:pt x="103" y="118"/>
                    <a:pt x="103" y="124"/>
                  </a:cubicBezTo>
                  <a:cubicBezTo>
                    <a:pt x="103" y="131"/>
                    <a:pt x="98" y="136"/>
                    <a:pt x="91" y="136"/>
                  </a:cubicBezTo>
                  <a:cubicBezTo>
                    <a:pt x="89" y="136"/>
                    <a:pt x="86" y="135"/>
                    <a:pt x="84" y="134"/>
                  </a:cubicBezTo>
                  <a:cubicBezTo>
                    <a:pt x="84" y="134"/>
                    <a:pt x="83" y="134"/>
                    <a:pt x="82" y="134"/>
                  </a:cubicBezTo>
                  <a:cubicBezTo>
                    <a:pt x="82" y="134"/>
                    <a:pt x="82" y="135"/>
                    <a:pt x="82" y="136"/>
                  </a:cubicBezTo>
                  <a:cubicBezTo>
                    <a:pt x="82" y="163"/>
                    <a:pt x="82" y="163"/>
                    <a:pt x="82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8" y="163"/>
                    <a:pt x="4" y="158"/>
                    <a:pt x="4" y="153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7" y="88"/>
                    <a:pt x="27" y="90"/>
                    <a:pt x="27" y="92"/>
                  </a:cubicBezTo>
                  <a:cubicBezTo>
                    <a:pt x="27" y="100"/>
                    <a:pt x="34" y="108"/>
                    <a:pt x="43" y="108"/>
                  </a:cubicBezTo>
                  <a:cubicBezTo>
                    <a:pt x="51" y="108"/>
                    <a:pt x="58" y="100"/>
                    <a:pt x="58" y="92"/>
                  </a:cubicBezTo>
                  <a:cubicBezTo>
                    <a:pt x="58" y="90"/>
                    <a:pt x="58" y="88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82" y="86"/>
                    <a:pt x="82" y="86"/>
                    <a:pt x="82" y="86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5"/>
                  </a:cubicBezTo>
                  <a:close/>
                  <a:moveTo>
                    <a:pt x="81" y="29"/>
                  </a:moveTo>
                  <a:cubicBezTo>
                    <a:pt x="80" y="29"/>
                    <a:pt x="80" y="29"/>
                    <a:pt x="80" y="29"/>
                  </a:cubicBezTo>
                  <a:cubicBezTo>
                    <a:pt x="79" y="28"/>
                    <a:pt x="77" y="28"/>
                    <a:pt x="75" y="28"/>
                  </a:cubicBezTo>
                  <a:cubicBezTo>
                    <a:pt x="66" y="28"/>
                    <a:pt x="59" y="35"/>
                    <a:pt x="59" y="43"/>
                  </a:cubicBezTo>
                  <a:cubicBezTo>
                    <a:pt x="59" y="52"/>
                    <a:pt x="66" y="59"/>
                    <a:pt x="75" y="59"/>
                  </a:cubicBezTo>
                  <a:cubicBezTo>
                    <a:pt x="77" y="59"/>
                    <a:pt x="79" y="59"/>
                    <a:pt x="80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53" y="82"/>
                    <a:pt x="52" y="82"/>
                    <a:pt x="52" y="83"/>
                  </a:cubicBezTo>
                  <a:cubicBezTo>
                    <a:pt x="52" y="83"/>
                    <a:pt x="52" y="84"/>
                    <a:pt x="52" y="85"/>
                  </a:cubicBezTo>
                  <a:cubicBezTo>
                    <a:pt x="54" y="86"/>
                    <a:pt x="54" y="89"/>
                    <a:pt x="54" y="92"/>
                  </a:cubicBezTo>
                  <a:cubicBezTo>
                    <a:pt x="54" y="98"/>
                    <a:pt x="49" y="104"/>
                    <a:pt x="43" y="104"/>
                  </a:cubicBezTo>
                  <a:cubicBezTo>
                    <a:pt x="36" y="104"/>
                    <a:pt x="31" y="98"/>
                    <a:pt x="31" y="92"/>
                  </a:cubicBezTo>
                  <a:cubicBezTo>
                    <a:pt x="31" y="89"/>
                    <a:pt x="31" y="86"/>
                    <a:pt x="33" y="85"/>
                  </a:cubicBezTo>
                  <a:cubicBezTo>
                    <a:pt x="33" y="84"/>
                    <a:pt x="33" y="84"/>
                    <a:pt x="33" y="83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32" y="82"/>
                    <a:pt x="32" y="82"/>
                    <a:pt x="31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9"/>
                    <a:pt x="8" y="4"/>
                    <a:pt x="14" y="4"/>
                  </a:cubicBezTo>
                  <a:cubicBezTo>
                    <a:pt x="81" y="4"/>
                    <a:pt x="81" y="4"/>
                    <a:pt x="81" y="4"/>
                  </a:cubicBezTo>
                  <a:lnTo>
                    <a:pt x="81" y="29"/>
                  </a:lnTo>
                  <a:close/>
                </a:path>
              </a:pathLst>
            </a:custGeom>
            <a:grpFill/>
            <a:ln w="19050">
              <a:solidFill>
                <a:srgbClr val="46C3F1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2823FD9A-FE8F-8AAE-C48E-03F89A5C3ABF}"/>
              </a:ext>
            </a:extLst>
          </p:cNvPr>
          <p:cNvSpPr txBox="1"/>
          <p:nvPr/>
        </p:nvSpPr>
        <p:spPr>
          <a:xfrm>
            <a:off x="7706068" y="5308546"/>
            <a:ext cx="1382657" cy="7931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200" b="1" i="0" u="none" strike="noStrike" dirty="0">
                <a:solidFill>
                  <a:srgbClr val="46C3F1"/>
                </a:solidFill>
                <a:latin typeface="Arial"/>
                <a:cs typeface="Arial"/>
              </a:rPr>
              <a:t>ТОВАРЫ И УСЛУГИ ИЗ ВЕЛИКОБРИТАНИИ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EFC781A-77ED-9410-D53E-96AE7466402A}"/>
              </a:ext>
            </a:extLst>
          </p:cNvPr>
          <p:cNvGrpSpPr/>
          <p:nvPr/>
        </p:nvGrpSpPr>
        <p:grpSpPr>
          <a:xfrm>
            <a:off x="7396851" y="5419178"/>
            <a:ext cx="319230" cy="332478"/>
            <a:chOff x="2987675" y="1341438"/>
            <a:chExt cx="803276" cy="812800"/>
          </a:xfrm>
          <a:solidFill>
            <a:srgbClr val="0D9C44"/>
          </a:solidFill>
        </p:grpSpPr>
        <p:sp>
          <p:nvSpPr>
            <p:cNvPr id="29" name="Freeform 6">
              <a:extLst>
                <a:ext uri="{FF2B5EF4-FFF2-40B4-BE49-F238E27FC236}">
                  <a16:creationId xmlns:a16="http://schemas.microsoft.com/office/drawing/2014/main" id="{52455976-5653-9464-36A1-B468D93094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3913" y="1341438"/>
              <a:ext cx="427038" cy="449263"/>
            </a:xfrm>
            <a:custGeom>
              <a:avLst/>
              <a:gdLst>
                <a:gd name="T0" fmla="*/ 65 w 113"/>
                <a:gd name="T1" fmla="*/ 119 h 119"/>
                <a:gd name="T2" fmla="*/ 110 w 113"/>
                <a:gd name="T3" fmla="*/ 65 h 119"/>
                <a:gd name="T4" fmla="*/ 113 w 113"/>
                <a:gd name="T5" fmla="*/ 54 h 119"/>
                <a:gd name="T6" fmla="*/ 55 w 113"/>
                <a:gd name="T7" fmla="*/ 1 h 119"/>
                <a:gd name="T8" fmla="*/ 53 w 113"/>
                <a:gd name="T9" fmla="*/ 1 h 119"/>
                <a:gd name="T10" fmla="*/ 36 w 113"/>
                <a:gd name="T11" fmla="*/ 22 h 119"/>
                <a:gd name="T12" fmla="*/ 32 w 113"/>
                <a:gd name="T13" fmla="*/ 17 h 119"/>
                <a:gd name="T14" fmla="*/ 6 w 113"/>
                <a:gd name="T15" fmla="*/ 30 h 119"/>
                <a:gd name="T16" fmla="*/ 17 w 113"/>
                <a:gd name="T17" fmla="*/ 44 h 119"/>
                <a:gd name="T18" fmla="*/ 17 w 113"/>
                <a:gd name="T19" fmla="*/ 44 h 119"/>
                <a:gd name="T20" fmla="*/ 0 w 113"/>
                <a:gd name="T21" fmla="*/ 65 h 119"/>
                <a:gd name="T22" fmla="*/ 24 w 113"/>
                <a:gd name="T23" fmla="*/ 86 h 119"/>
                <a:gd name="T24" fmla="*/ 27 w 113"/>
                <a:gd name="T25" fmla="*/ 84 h 119"/>
                <a:gd name="T26" fmla="*/ 38 w 113"/>
                <a:gd name="T27" fmla="*/ 73 h 119"/>
                <a:gd name="T28" fmla="*/ 46 w 113"/>
                <a:gd name="T29" fmla="*/ 75 h 119"/>
                <a:gd name="T30" fmla="*/ 48 w 113"/>
                <a:gd name="T31" fmla="*/ 92 h 119"/>
                <a:gd name="T32" fmla="*/ 40 w 113"/>
                <a:gd name="T33" fmla="*/ 98 h 119"/>
                <a:gd name="T34" fmla="*/ 63 w 113"/>
                <a:gd name="T35" fmla="*/ 118 h 119"/>
                <a:gd name="T36" fmla="*/ 51 w 113"/>
                <a:gd name="T37" fmla="*/ 95 h 119"/>
                <a:gd name="T38" fmla="*/ 49 w 113"/>
                <a:gd name="T39" fmla="*/ 72 h 119"/>
                <a:gd name="T40" fmla="*/ 27 w 113"/>
                <a:gd name="T41" fmla="*/ 75 h 119"/>
                <a:gd name="T42" fmla="*/ 24 w 113"/>
                <a:gd name="T43" fmla="*/ 81 h 119"/>
                <a:gd name="T44" fmla="*/ 5 w 113"/>
                <a:gd name="T45" fmla="*/ 65 h 119"/>
                <a:gd name="T46" fmla="*/ 22 w 113"/>
                <a:gd name="T47" fmla="*/ 44 h 119"/>
                <a:gd name="T48" fmla="*/ 23 w 113"/>
                <a:gd name="T49" fmla="*/ 42 h 119"/>
                <a:gd name="T50" fmla="*/ 14 w 113"/>
                <a:gd name="T51" fmla="*/ 38 h 119"/>
                <a:gd name="T52" fmla="*/ 13 w 113"/>
                <a:gd name="T53" fmla="*/ 21 h 119"/>
                <a:gd name="T54" fmla="*/ 30 w 113"/>
                <a:gd name="T55" fmla="*/ 20 h 119"/>
                <a:gd name="T56" fmla="*/ 35 w 113"/>
                <a:gd name="T57" fmla="*/ 27 h 119"/>
                <a:gd name="T58" fmla="*/ 55 w 113"/>
                <a:gd name="T59" fmla="*/ 5 h 119"/>
                <a:gd name="T60" fmla="*/ 106 w 113"/>
                <a:gd name="T61" fmla="*/ 48 h 119"/>
                <a:gd name="T62" fmla="*/ 107 w 113"/>
                <a:gd name="T63" fmla="*/ 63 h 119"/>
                <a:gd name="T64" fmla="*/ 64 w 113"/>
                <a:gd name="T65" fmla="*/ 114 h 119"/>
                <a:gd name="T66" fmla="*/ 47 w 113"/>
                <a:gd name="T67" fmla="*/ 9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" h="119">
                  <a:moveTo>
                    <a:pt x="63" y="118"/>
                  </a:moveTo>
                  <a:cubicBezTo>
                    <a:pt x="64" y="119"/>
                    <a:pt x="64" y="119"/>
                    <a:pt x="65" y="119"/>
                  </a:cubicBezTo>
                  <a:cubicBezTo>
                    <a:pt x="65" y="119"/>
                    <a:pt x="66" y="118"/>
                    <a:pt x="66" y="118"/>
                  </a:cubicBezTo>
                  <a:cubicBezTo>
                    <a:pt x="110" y="65"/>
                    <a:pt x="110" y="65"/>
                    <a:pt x="110" y="65"/>
                  </a:cubicBezTo>
                  <a:cubicBezTo>
                    <a:pt x="112" y="62"/>
                    <a:pt x="113" y="59"/>
                    <a:pt x="113" y="56"/>
                  </a:cubicBezTo>
                  <a:cubicBezTo>
                    <a:pt x="113" y="54"/>
                    <a:pt x="113" y="54"/>
                    <a:pt x="113" y="54"/>
                  </a:cubicBezTo>
                  <a:cubicBezTo>
                    <a:pt x="113" y="51"/>
                    <a:pt x="111" y="47"/>
                    <a:pt x="108" y="45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0"/>
                    <a:pt x="54" y="0"/>
                    <a:pt x="54" y="0"/>
                  </a:cubicBezTo>
                  <a:cubicBezTo>
                    <a:pt x="54" y="1"/>
                    <a:pt x="53" y="1"/>
                    <a:pt x="53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19"/>
                    <a:pt x="34" y="18"/>
                    <a:pt x="32" y="17"/>
                  </a:cubicBezTo>
                  <a:cubicBezTo>
                    <a:pt x="25" y="11"/>
                    <a:pt x="15" y="12"/>
                    <a:pt x="10" y="19"/>
                  </a:cubicBezTo>
                  <a:cubicBezTo>
                    <a:pt x="7" y="22"/>
                    <a:pt x="6" y="26"/>
                    <a:pt x="6" y="30"/>
                  </a:cubicBezTo>
                  <a:cubicBezTo>
                    <a:pt x="7" y="34"/>
                    <a:pt x="9" y="38"/>
                    <a:pt x="12" y="41"/>
                  </a:cubicBezTo>
                  <a:cubicBezTo>
                    <a:pt x="13" y="42"/>
                    <a:pt x="15" y="43"/>
                    <a:pt x="17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4"/>
                    <a:pt x="0" y="65"/>
                    <a:pt x="0" y="65"/>
                  </a:cubicBezTo>
                  <a:cubicBezTo>
                    <a:pt x="0" y="66"/>
                    <a:pt x="1" y="66"/>
                    <a:pt x="1" y="6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4" y="86"/>
                    <a:pt x="25" y="86"/>
                    <a:pt x="25" y="86"/>
                  </a:cubicBezTo>
                  <a:cubicBezTo>
                    <a:pt x="26" y="85"/>
                    <a:pt x="27" y="85"/>
                    <a:pt x="27" y="84"/>
                  </a:cubicBezTo>
                  <a:cubicBezTo>
                    <a:pt x="27" y="81"/>
                    <a:pt x="28" y="79"/>
                    <a:pt x="29" y="77"/>
                  </a:cubicBezTo>
                  <a:cubicBezTo>
                    <a:pt x="31" y="74"/>
                    <a:pt x="34" y="73"/>
                    <a:pt x="38" y="73"/>
                  </a:cubicBezTo>
                  <a:cubicBezTo>
                    <a:pt x="38" y="73"/>
                    <a:pt x="38" y="73"/>
                    <a:pt x="39" y="73"/>
                  </a:cubicBezTo>
                  <a:cubicBezTo>
                    <a:pt x="41" y="73"/>
                    <a:pt x="44" y="73"/>
                    <a:pt x="46" y="75"/>
                  </a:cubicBezTo>
                  <a:cubicBezTo>
                    <a:pt x="49" y="77"/>
                    <a:pt x="50" y="80"/>
                    <a:pt x="51" y="84"/>
                  </a:cubicBezTo>
                  <a:cubicBezTo>
                    <a:pt x="51" y="87"/>
                    <a:pt x="50" y="90"/>
                    <a:pt x="48" y="92"/>
                  </a:cubicBezTo>
                  <a:cubicBezTo>
                    <a:pt x="46" y="94"/>
                    <a:pt x="44" y="96"/>
                    <a:pt x="41" y="96"/>
                  </a:cubicBezTo>
                  <a:cubicBezTo>
                    <a:pt x="41" y="96"/>
                    <a:pt x="40" y="97"/>
                    <a:pt x="40" y="98"/>
                  </a:cubicBezTo>
                  <a:cubicBezTo>
                    <a:pt x="40" y="98"/>
                    <a:pt x="40" y="99"/>
                    <a:pt x="41" y="100"/>
                  </a:cubicBezTo>
                  <a:lnTo>
                    <a:pt x="63" y="118"/>
                  </a:lnTo>
                  <a:close/>
                  <a:moveTo>
                    <a:pt x="47" y="98"/>
                  </a:moveTo>
                  <a:cubicBezTo>
                    <a:pt x="48" y="98"/>
                    <a:pt x="50" y="96"/>
                    <a:pt x="51" y="95"/>
                  </a:cubicBezTo>
                  <a:cubicBezTo>
                    <a:pt x="54" y="92"/>
                    <a:pt x="55" y="87"/>
                    <a:pt x="55" y="83"/>
                  </a:cubicBezTo>
                  <a:cubicBezTo>
                    <a:pt x="54" y="79"/>
                    <a:pt x="52" y="75"/>
                    <a:pt x="49" y="72"/>
                  </a:cubicBezTo>
                  <a:cubicBezTo>
                    <a:pt x="46" y="70"/>
                    <a:pt x="42" y="69"/>
                    <a:pt x="37" y="69"/>
                  </a:cubicBezTo>
                  <a:cubicBezTo>
                    <a:pt x="33" y="70"/>
                    <a:pt x="30" y="71"/>
                    <a:pt x="27" y="75"/>
                  </a:cubicBezTo>
                  <a:cubicBezTo>
                    <a:pt x="25" y="76"/>
                    <a:pt x="25" y="78"/>
                    <a:pt x="24" y="80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3" y="43"/>
                    <a:pt x="23" y="42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2" y="41"/>
                    <a:pt x="22" y="41"/>
                    <a:pt x="21" y="41"/>
                  </a:cubicBezTo>
                  <a:cubicBezTo>
                    <a:pt x="19" y="41"/>
                    <a:pt x="16" y="40"/>
                    <a:pt x="14" y="38"/>
                  </a:cubicBezTo>
                  <a:cubicBezTo>
                    <a:pt x="12" y="36"/>
                    <a:pt x="10" y="33"/>
                    <a:pt x="10" y="30"/>
                  </a:cubicBezTo>
                  <a:cubicBezTo>
                    <a:pt x="10" y="27"/>
                    <a:pt x="11" y="24"/>
                    <a:pt x="13" y="21"/>
                  </a:cubicBezTo>
                  <a:cubicBezTo>
                    <a:pt x="15" y="19"/>
                    <a:pt x="18" y="17"/>
                    <a:pt x="21" y="17"/>
                  </a:cubicBezTo>
                  <a:cubicBezTo>
                    <a:pt x="24" y="17"/>
                    <a:pt x="27" y="18"/>
                    <a:pt x="30" y="20"/>
                  </a:cubicBezTo>
                  <a:cubicBezTo>
                    <a:pt x="32" y="21"/>
                    <a:pt x="33" y="23"/>
                    <a:pt x="34" y="26"/>
                  </a:cubicBezTo>
                  <a:cubicBezTo>
                    <a:pt x="34" y="26"/>
                    <a:pt x="34" y="27"/>
                    <a:pt x="35" y="27"/>
                  </a:cubicBezTo>
                  <a:cubicBezTo>
                    <a:pt x="36" y="27"/>
                    <a:pt x="36" y="27"/>
                    <a:pt x="37" y="27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106" y="48"/>
                    <a:pt x="106" y="48"/>
                    <a:pt x="106" y="48"/>
                  </a:cubicBezTo>
                  <a:cubicBezTo>
                    <a:pt x="108" y="50"/>
                    <a:pt x="110" y="52"/>
                    <a:pt x="110" y="55"/>
                  </a:cubicBezTo>
                  <a:cubicBezTo>
                    <a:pt x="110" y="58"/>
                    <a:pt x="109" y="61"/>
                    <a:pt x="107" y="63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46" y="99"/>
                    <a:pt x="46" y="99"/>
                    <a:pt x="46" y="99"/>
                  </a:cubicBezTo>
                  <a:lnTo>
                    <a:pt x="47" y="98"/>
                  </a:lnTo>
                  <a:close/>
                </a:path>
              </a:pathLst>
            </a:custGeom>
            <a:grpFill/>
            <a:ln w="19050">
              <a:solidFill>
                <a:srgbClr val="46C3F1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7FF284C9-38C4-8C71-9C5B-FF5255073B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87675" y="1524000"/>
              <a:ext cx="625475" cy="630238"/>
            </a:xfrm>
            <a:custGeom>
              <a:avLst/>
              <a:gdLst>
                <a:gd name="T0" fmla="*/ 14 w 166"/>
                <a:gd name="T1" fmla="*/ 0 h 167"/>
                <a:gd name="T2" fmla="*/ 0 w 166"/>
                <a:gd name="T3" fmla="*/ 153 h 167"/>
                <a:gd name="T4" fmla="*/ 152 w 166"/>
                <a:gd name="T5" fmla="*/ 167 h 167"/>
                <a:gd name="T6" fmla="*/ 166 w 166"/>
                <a:gd name="T7" fmla="*/ 84 h 167"/>
                <a:gd name="T8" fmla="*/ 138 w 166"/>
                <a:gd name="T9" fmla="*/ 82 h 167"/>
                <a:gd name="T10" fmla="*/ 140 w 166"/>
                <a:gd name="T11" fmla="*/ 75 h 167"/>
                <a:gd name="T12" fmla="*/ 108 w 166"/>
                <a:gd name="T13" fmla="*/ 75 h 167"/>
                <a:gd name="T14" fmla="*/ 109 w 166"/>
                <a:gd name="T15" fmla="*/ 82 h 167"/>
                <a:gd name="T16" fmla="*/ 85 w 166"/>
                <a:gd name="T17" fmla="*/ 54 h 167"/>
                <a:gd name="T18" fmla="*/ 82 w 166"/>
                <a:gd name="T19" fmla="*/ 53 h 167"/>
                <a:gd name="T20" fmla="*/ 63 w 166"/>
                <a:gd name="T21" fmla="*/ 43 h 167"/>
                <a:gd name="T22" fmla="*/ 82 w 166"/>
                <a:gd name="T23" fmla="*/ 33 h 167"/>
                <a:gd name="T24" fmla="*/ 85 w 166"/>
                <a:gd name="T25" fmla="*/ 32 h 167"/>
                <a:gd name="T26" fmla="*/ 83 w 166"/>
                <a:gd name="T27" fmla="*/ 0 h 167"/>
                <a:gd name="T28" fmla="*/ 113 w 166"/>
                <a:gd name="T29" fmla="*/ 86 h 167"/>
                <a:gd name="T30" fmla="*/ 114 w 166"/>
                <a:gd name="T31" fmla="*/ 83 h 167"/>
                <a:gd name="T32" fmla="*/ 124 w 166"/>
                <a:gd name="T33" fmla="*/ 64 h 167"/>
                <a:gd name="T34" fmla="*/ 136 w 166"/>
                <a:gd name="T35" fmla="*/ 75 h 167"/>
                <a:gd name="T36" fmla="*/ 133 w 166"/>
                <a:gd name="T37" fmla="*/ 84 h 167"/>
                <a:gd name="T38" fmla="*/ 163 w 166"/>
                <a:gd name="T39" fmla="*/ 86 h 167"/>
                <a:gd name="T40" fmla="*/ 152 w 166"/>
                <a:gd name="T41" fmla="*/ 163 h 167"/>
                <a:gd name="T42" fmla="*/ 85 w 166"/>
                <a:gd name="T43" fmla="*/ 139 h 167"/>
                <a:gd name="T44" fmla="*/ 91 w 166"/>
                <a:gd name="T45" fmla="*/ 140 h 167"/>
                <a:gd name="T46" fmla="*/ 91 w 166"/>
                <a:gd name="T47" fmla="*/ 109 h 167"/>
                <a:gd name="T48" fmla="*/ 85 w 166"/>
                <a:gd name="T49" fmla="*/ 110 h 167"/>
                <a:gd name="T50" fmla="*/ 82 w 166"/>
                <a:gd name="T51" fmla="*/ 115 h 167"/>
                <a:gd name="T52" fmla="*/ 91 w 166"/>
                <a:gd name="T53" fmla="*/ 112 h 167"/>
                <a:gd name="T54" fmla="*/ 91 w 166"/>
                <a:gd name="T55" fmla="*/ 136 h 167"/>
                <a:gd name="T56" fmla="*/ 82 w 166"/>
                <a:gd name="T57" fmla="*/ 134 h 167"/>
                <a:gd name="T58" fmla="*/ 82 w 166"/>
                <a:gd name="T59" fmla="*/ 163 h 167"/>
                <a:gd name="T60" fmla="*/ 4 w 166"/>
                <a:gd name="T61" fmla="*/ 153 h 167"/>
                <a:gd name="T62" fmla="*/ 28 w 166"/>
                <a:gd name="T63" fmla="*/ 86 h 167"/>
                <a:gd name="T64" fmla="*/ 27 w 166"/>
                <a:gd name="T65" fmla="*/ 92 h 167"/>
                <a:gd name="T66" fmla="*/ 58 w 166"/>
                <a:gd name="T67" fmla="*/ 92 h 167"/>
                <a:gd name="T68" fmla="*/ 57 w 166"/>
                <a:gd name="T69" fmla="*/ 86 h 167"/>
                <a:gd name="T70" fmla="*/ 82 w 166"/>
                <a:gd name="T71" fmla="*/ 86 h 167"/>
                <a:gd name="T72" fmla="*/ 82 w 166"/>
                <a:gd name="T73" fmla="*/ 115 h 167"/>
                <a:gd name="T74" fmla="*/ 80 w 166"/>
                <a:gd name="T75" fmla="*/ 29 h 167"/>
                <a:gd name="T76" fmla="*/ 59 w 166"/>
                <a:gd name="T77" fmla="*/ 43 h 167"/>
                <a:gd name="T78" fmla="*/ 80 w 166"/>
                <a:gd name="T79" fmla="*/ 58 h 167"/>
                <a:gd name="T80" fmla="*/ 81 w 166"/>
                <a:gd name="T81" fmla="*/ 82 h 167"/>
                <a:gd name="T82" fmla="*/ 52 w 166"/>
                <a:gd name="T83" fmla="*/ 83 h 167"/>
                <a:gd name="T84" fmla="*/ 54 w 166"/>
                <a:gd name="T85" fmla="*/ 92 h 167"/>
                <a:gd name="T86" fmla="*/ 31 w 166"/>
                <a:gd name="T87" fmla="*/ 92 h 167"/>
                <a:gd name="T88" fmla="*/ 33 w 166"/>
                <a:gd name="T89" fmla="*/ 83 h 167"/>
                <a:gd name="T90" fmla="*/ 31 w 166"/>
                <a:gd name="T91" fmla="*/ 82 h 167"/>
                <a:gd name="T92" fmla="*/ 4 w 166"/>
                <a:gd name="T93" fmla="*/ 15 h 167"/>
                <a:gd name="T94" fmla="*/ 81 w 166"/>
                <a:gd name="T95" fmla="*/ 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6" h="167">
                  <a:moveTo>
                    <a:pt x="8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60"/>
                    <a:pt x="6" y="167"/>
                    <a:pt x="14" y="167"/>
                  </a:cubicBezTo>
                  <a:cubicBezTo>
                    <a:pt x="152" y="167"/>
                    <a:pt x="152" y="167"/>
                    <a:pt x="152" y="167"/>
                  </a:cubicBezTo>
                  <a:cubicBezTo>
                    <a:pt x="160" y="167"/>
                    <a:pt x="166" y="160"/>
                    <a:pt x="166" y="153"/>
                  </a:cubicBezTo>
                  <a:cubicBezTo>
                    <a:pt x="166" y="84"/>
                    <a:pt x="166" y="84"/>
                    <a:pt x="166" y="84"/>
                  </a:cubicBezTo>
                  <a:cubicBezTo>
                    <a:pt x="166" y="83"/>
                    <a:pt x="166" y="82"/>
                    <a:pt x="164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8" y="81"/>
                    <a:pt x="138" y="81"/>
                    <a:pt x="138" y="81"/>
                  </a:cubicBezTo>
                  <a:cubicBezTo>
                    <a:pt x="139" y="79"/>
                    <a:pt x="140" y="77"/>
                    <a:pt x="140" y="75"/>
                  </a:cubicBezTo>
                  <a:cubicBezTo>
                    <a:pt x="140" y="67"/>
                    <a:pt x="132" y="60"/>
                    <a:pt x="124" y="60"/>
                  </a:cubicBezTo>
                  <a:cubicBezTo>
                    <a:pt x="115" y="60"/>
                    <a:pt x="108" y="67"/>
                    <a:pt x="108" y="75"/>
                  </a:cubicBezTo>
                  <a:cubicBezTo>
                    <a:pt x="108" y="77"/>
                    <a:pt x="108" y="79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85" y="82"/>
                    <a:pt x="85" y="82"/>
                    <a:pt x="85" y="82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3"/>
                    <a:pt x="84" y="53"/>
                  </a:cubicBezTo>
                  <a:cubicBezTo>
                    <a:pt x="84" y="52"/>
                    <a:pt x="83" y="52"/>
                    <a:pt x="82" y="53"/>
                  </a:cubicBezTo>
                  <a:cubicBezTo>
                    <a:pt x="80" y="54"/>
                    <a:pt x="78" y="55"/>
                    <a:pt x="75" y="55"/>
                  </a:cubicBezTo>
                  <a:cubicBezTo>
                    <a:pt x="69" y="55"/>
                    <a:pt x="63" y="50"/>
                    <a:pt x="63" y="43"/>
                  </a:cubicBezTo>
                  <a:cubicBezTo>
                    <a:pt x="63" y="36"/>
                    <a:pt x="69" y="31"/>
                    <a:pt x="75" y="31"/>
                  </a:cubicBezTo>
                  <a:cubicBezTo>
                    <a:pt x="78" y="31"/>
                    <a:pt x="80" y="32"/>
                    <a:pt x="82" y="33"/>
                  </a:cubicBezTo>
                  <a:cubicBezTo>
                    <a:pt x="83" y="34"/>
                    <a:pt x="84" y="34"/>
                    <a:pt x="84" y="33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2"/>
                    <a:pt x="85" y="2"/>
                    <a:pt x="85" y="2"/>
                  </a:cubicBezTo>
                  <a:cubicBezTo>
                    <a:pt x="85" y="1"/>
                    <a:pt x="84" y="0"/>
                    <a:pt x="83" y="0"/>
                  </a:cubicBezTo>
                  <a:close/>
                  <a:moveTo>
                    <a:pt x="85" y="86"/>
                  </a:moveTo>
                  <a:cubicBezTo>
                    <a:pt x="113" y="86"/>
                    <a:pt x="113" y="86"/>
                    <a:pt x="113" y="86"/>
                  </a:cubicBezTo>
                  <a:cubicBezTo>
                    <a:pt x="114" y="86"/>
                    <a:pt x="114" y="85"/>
                    <a:pt x="115" y="85"/>
                  </a:cubicBezTo>
                  <a:cubicBezTo>
                    <a:pt x="115" y="84"/>
                    <a:pt x="115" y="83"/>
                    <a:pt x="114" y="83"/>
                  </a:cubicBezTo>
                  <a:cubicBezTo>
                    <a:pt x="113" y="81"/>
                    <a:pt x="112" y="78"/>
                    <a:pt x="112" y="76"/>
                  </a:cubicBezTo>
                  <a:cubicBezTo>
                    <a:pt x="112" y="69"/>
                    <a:pt x="117" y="64"/>
                    <a:pt x="124" y="64"/>
                  </a:cubicBezTo>
                  <a:cubicBezTo>
                    <a:pt x="127" y="63"/>
                    <a:pt x="130" y="65"/>
                    <a:pt x="132" y="67"/>
                  </a:cubicBezTo>
                  <a:cubicBezTo>
                    <a:pt x="135" y="69"/>
                    <a:pt x="136" y="72"/>
                    <a:pt x="136" y="75"/>
                  </a:cubicBezTo>
                  <a:cubicBezTo>
                    <a:pt x="136" y="78"/>
                    <a:pt x="135" y="81"/>
                    <a:pt x="133" y="83"/>
                  </a:cubicBezTo>
                  <a:cubicBezTo>
                    <a:pt x="133" y="83"/>
                    <a:pt x="133" y="84"/>
                    <a:pt x="133" y="84"/>
                  </a:cubicBezTo>
                  <a:cubicBezTo>
                    <a:pt x="133" y="85"/>
                    <a:pt x="134" y="86"/>
                    <a:pt x="135" y="86"/>
                  </a:cubicBezTo>
                  <a:cubicBezTo>
                    <a:pt x="163" y="86"/>
                    <a:pt x="163" y="86"/>
                    <a:pt x="163" y="86"/>
                  </a:cubicBezTo>
                  <a:cubicBezTo>
                    <a:pt x="163" y="153"/>
                    <a:pt x="163" y="153"/>
                    <a:pt x="163" y="153"/>
                  </a:cubicBezTo>
                  <a:cubicBezTo>
                    <a:pt x="163" y="158"/>
                    <a:pt x="158" y="163"/>
                    <a:pt x="152" y="163"/>
                  </a:cubicBezTo>
                  <a:cubicBezTo>
                    <a:pt x="85" y="163"/>
                    <a:pt x="85" y="163"/>
                    <a:pt x="85" y="163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8" y="140"/>
                    <a:pt x="90" y="140"/>
                    <a:pt x="91" y="140"/>
                  </a:cubicBezTo>
                  <a:cubicBezTo>
                    <a:pt x="100" y="140"/>
                    <a:pt x="107" y="133"/>
                    <a:pt x="107" y="124"/>
                  </a:cubicBezTo>
                  <a:cubicBezTo>
                    <a:pt x="107" y="116"/>
                    <a:pt x="100" y="109"/>
                    <a:pt x="91" y="109"/>
                  </a:cubicBezTo>
                  <a:cubicBezTo>
                    <a:pt x="90" y="109"/>
                    <a:pt x="87" y="109"/>
                    <a:pt x="86" y="110"/>
                  </a:cubicBezTo>
                  <a:cubicBezTo>
                    <a:pt x="85" y="110"/>
                    <a:pt x="85" y="110"/>
                    <a:pt x="85" y="110"/>
                  </a:cubicBezTo>
                  <a:lnTo>
                    <a:pt x="85" y="86"/>
                  </a:lnTo>
                  <a:close/>
                  <a:moveTo>
                    <a:pt x="82" y="115"/>
                  </a:moveTo>
                  <a:cubicBezTo>
                    <a:pt x="83" y="115"/>
                    <a:pt x="84" y="115"/>
                    <a:pt x="84" y="115"/>
                  </a:cubicBezTo>
                  <a:cubicBezTo>
                    <a:pt x="86" y="113"/>
                    <a:pt x="89" y="112"/>
                    <a:pt x="91" y="112"/>
                  </a:cubicBezTo>
                  <a:cubicBezTo>
                    <a:pt x="98" y="112"/>
                    <a:pt x="103" y="118"/>
                    <a:pt x="103" y="124"/>
                  </a:cubicBezTo>
                  <a:cubicBezTo>
                    <a:pt x="103" y="131"/>
                    <a:pt x="98" y="136"/>
                    <a:pt x="91" y="136"/>
                  </a:cubicBezTo>
                  <a:cubicBezTo>
                    <a:pt x="89" y="136"/>
                    <a:pt x="86" y="135"/>
                    <a:pt x="84" y="134"/>
                  </a:cubicBezTo>
                  <a:cubicBezTo>
                    <a:pt x="84" y="134"/>
                    <a:pt x="83" y="134"/>
                    <a:pt x="82" y="134"/>
                  </a:cubicBezTo>
                  <a:cubicBezTo>
                    <a:pt x="82" y="134"/>
                    <a:pt x="82" y="135"/>
                    <a:pt x="82" y="136"/>
                  </a:cubicBezTo>
                  <a:cubicBezTo>
                    <a:pt x="82" y="163"/>
                    <a:pt x="82" y="163"/>
                    <a:pt x="82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8" y="163"/>
                    <a:pt x="4" y="158"/>
                    <a:pt x="4" y="153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7" y="88"/>
                    <a:pt x="27" y="90"/>
                    <a:pt x="27" y="92"/>
                  </a:cubicBezTo>
                  <a:cubicBezTo>
                    <a:pt x="27" y="100"/>
                    <a:pt x="34" y="108"/>
                    <a:pt x="43" y="108"/>
                  </a:cubicBezTo>
                  <a:cubicBezTo>
                    <a:pt x="51" y="108"/>
                    <a:pt x="58" y="100"/>
                    <a:pt x="58" y="92"/>
                  </a:cubicBezTo>
                  <a:cubicBezTo>
                    <a:pt x="58" y="90"/>
                    <a:pt x="58" y="88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82" y="86"/>
                    <a:pt x="82" y="86"/>
                    <a:pt x="82" y="86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5"/>
                  </a:cubicBezTo>
                  <a:close/>
                  <a:moveTo>
                    <a:pt x="81" y="29"/>
                  </a:moveTo>
                  <a:cubicBezTo>
                    <a:pt x="80" y="29"/>
                    <a:pt x="80" y="29"/>
                    <a:pt x="80" y="29"/>
                  </a:cubicBezTo>
                  <a:cubicBezTo>
                    <a:pt x="79" y="28"/>
                    <a:pt x="77" y="28"/>
                    <a:pt x="75" y="28"/>
                  </a:cubicBezTo>
                  <a:cubicBezTo>
                    <a:pt x="66" y="28"/>
                    <a:pt x="59" y="35"/>
                    <a:pt x="59" y="43"/>
                  </a:cubicBezTo>
                  <a:cubicBezTo>
                    <a:pt x="59" y="52"/>
                    <a:pt x="66" y="59"/>
                    <a:pt x="75" y="59"/>
                  </a:cubicBezTo>
                  <a:cubicBezTo>
                    <a:pt x="77" y="59"/>
                    <a:pt x="79" y="59"/>
                    <a:pt x="80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53" y="82"/>
                    <a:pt x="52" y="82"/>
                    <a:pt x="52" y="83"/>
                  </a:cubicBezTo>
                  <a:cubicBezTo>
                    <a:pt x="52" y="83"/>
                    <a:pt x="52" y="84"/>
                    <a:pt x="52" y="85"/>
                  </a:cubicBezTo>
                  <a:cubicBezTo>
                    <a:pt x="54" y="86"/>
                    <a:pt x="54" y="89"/>
                    <a:pt x="54" y="92"/>
                  </a:cubicBezTo>
                  <a:cubicBezTo>
                    <a:pt x="54" y="98"/>
                    <a:pt x="49" y="104"/>
                    <a:pt x="43" y="104"/>
                  </a:cubicBezTo>
                  <a:cubicBezTo>
                    <a:pt x="36" y="104"/>
                    <a:pt x="31" y="98"/>
                    <a:pt x="31" y="92"/>
                  </a:cubicBezTo>
                  <a:cubicBezTo>
                    <a:pt x="31" y="89"/>
                    <a:pt x="31" y="86"/>
                    <a:pt x="33" y="85"/>
                  </a:cubicBezTo>
                  <a:cubicBezTo>
                    <a:pt x="33" y="84"/>
                    <a:pt x="33" y="84"/>
                    <a:pt x="33" y="83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32" y="82"/>
                    <a:pt x="32" y="82"/>
                    <a:pt x="31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9"/>
                    <a:pt x="8" y="4"/>
                    <a:pt x="14" y="4"/>
                  </a:cubicBezTo>
                  <a:cubicBezTo>
                    <a:pt x="81" y="4"/>
                    <a:pt x="81" y="4"/>
                    <a:pt x="81" y="4"/>
                  </a:cubicBezTo>
                  <a:lnTo>
                    <a:pt x="81" y="29"/>
                  </a:lnTo>
                  <a:close/>
                </a:path>
              </a:pathLst>
            </a:custGeom>
            <a:grpFill/>
            <a:ln w="19050">
              <a:solidFill>
                <a:srgbClr val="46C3F1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838EBCBF-6DD5-962A-0BAD-CB6DE580CBAA}"/>
              </a:ext>
            </a:extLst>
          </p:cNvPr>
          <p:cNvSpPr txBox="1"/>
          <p:nvPr/>
        </p:nvSpPr>
        <p:spPr>
          <a:xfrm>
            <a:off x="10456939" y="4776464"/>
            <a:ext cx="1382657" cy="7931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200" b="1" i="0" u="none" strike="noStrike" dirty="0">
                <a:solidFill>
                  <a:srgbClr val="46C3F1"/>
                </a:solidFill>
                <a:latin typeface="Arial"/>
                <a:cs typeface="Arial"/>
              </a:rPr>
              <a:t>ТОВАРЫ И УСЛУГИ ИЗ ВЕЛИКОБРИТАНИИ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9C92300-173A-06E2-30CE-234D9AE77F34}"/>
              </a:ext>
            </a:extLst>
          </p:cNvPr>
          <p:cNvGrpSpPr/>
          <p:nvPr/>
        </p:nvGrpSpPr>
        <p:grpSpPr>
          <a:xfrm>
            <a:off x="10149802" y="4916666"/>
            <a:ext cx="319230" cy="332478"/>
            <a:chOff x="2987675" y="1341438"/>
            <a:chExt cx="803276" cy="812800"/>
          </a:xfrm>
          <a:solidFill>
            <a:srgbClr val="0D9C44"/>
          </a:solidFill>
        </p:grpSpPr>
        <p:sp>
          <p:nvSpPr>
            <p:cNvPr id="48" name="Freeform 6">
              <a:extLst>
                <a:ext uri="{FF2B5EF4-FFF2-40B4-BE49-F238E27FC236}">
                  <a16:creationId xmlns:a16="http://schemas.microsoft.com/office/drawing/2014/main" id="{2D1D9425-779E-EBFE-8E39-C8CBCC2B65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63913" y="1341438"/>
              <a:ext cx="427038" cy="449263"/>
            </a:xfrm>
            <a:custGeom>
              <a:avLst/>
              <a:gdLst>
                <a:gd name="T0" fmla="*/ 65 w 113"/>
                <a:gd name="T1" fmla="*/ 119 h 119"/>
                <a:gd name="T2" fmla="*/ 110 w 113"/>
                <a:gd name="T3" fmla="*/ 65 h 119"/>
                <a:gd name="T4" fmla="*/ 113 w 113"/>
                <a:gd name="T5" fmla="*/ 54 h 119"/>
                <a:gd name="T6" fmla="*/ 55 w 113"/>
                <a:gd name="T7" fmla="*/ 1 h 119"/>
                <a:gd name="T8" fmla="*/ 53 w 113"/>
                <a:gd name="T9" fmla="*/ 1 h 119"/>
                <a:gd name="T10" fmla="*/ 36 w 113"/>
                <a:gd name="T11" fmla="*/ 22 h 119"/>
                <a:gd name="T12" fmla="*/ 32 w 113"/>
                <a:gd name="T13" fmla="*/ 17 h 119"/>
                <a:gd name="T14" fmla="*/ 6 w 113"/>
                <a:gd name="T15" fmla="*/ 30 h 119"/>
                <a:gd name="T16" fmla="*/ 17 w 113"/>
                <a:gd name="T17" fmla="*/ 44 h 119"/>
                <a:gd name="T18" fmla="*/ 17 w 113"/>
                <a:gd name="T19" fmla="*/ 44 h 119"/>
                <a:gd name="T20" fmla="*/ 0 w 113"/>
                <a:gd name="T21" fmla="*/ 65 h 119"/>
                <a:gd name="T22" fmla="*/ 24 w 113"/>
                <a:gd name="T23" fmla="*/ 86 h 119"/>
                <a:gd name="T24" fmla="*/ 27 w 113"/>
                <a:gd name="T25" fmla="*/ 84 h 119"/>
                <a:gd name="T26" fmla="*/ 38 w 113"/>
                <a:gd name="T27" fmla="*/ 73 h 119"/>
                <a:gd name="T28" fmla="*/ 46 w 113"/>
                <a:gd name="T29" fmla="*/ 75 h 119"/>
                <a:gd name="T30" fmla="*/ 48 w 113"/>
                <a:gd name="T31" fmla="*/ 92 h 119"/>
                <a:gd name="T32" fmla="*/ 40 w 113"/>
                <a:gd name="T33" fmla="*/ 98 h 119"/>
                <a:gd name="T34" fmla="*/ 63 w 113"/>
                <a:gd name="T35" fmla="*/ 118 h 119"/>
                <a:gd name="T36" fmla="*/ 51 w 113"/>
                <a:gd name="T37" fmla="*/ 95 h 119"/>
                <a:gd name="T38" fmla="*/ 49 w 113"/>
                <a:gd name="T39" fmla="*/ 72 h 119"/>
                <a:gd name="T40" fmla="*/ 27 w 113"/>
                <a:gd name="T41" fmla="*/ 75 h 119"/>
                <a:gd name="T42" fmla="*/ 24 w 113"/>
                <a:gd name="T43" fmla="*/ 81 h 119"/>
                <a:gd name="T44" fmla="*/ 5 w 113"/>
                <a:gd name="T45" fmla="*/ 65 h 119"/>
                <a:gd name="T46" fmla="*/ 22 w 113"/>
                <a:gd name="T47" fmla="*/ 44 h 119"/>
                <a:gd name="T48" fmla="*/ 23 w 113"/>
                <a:gd name="T49" fmla="*/ 42 h 119"/>
                <a:gd name="T50" fmla="*/ 14 w 113"/>
                <a:gd name="T51" fmla="*/ 38 h 119"/>
                <a:gd name="T52" fmla="*/ 13 w 113"/>
                <a:gd name="T53" fmla="*/ 21 h 119"/>
                <a:gd name="T54" fmla="*/ 30 w 113"/>
                <a:gd name="T55" fmla="*/ 20 h 119"/>
                <a:gd name="T56" fmla="*/ 35 w 113"/>
                <a:gd name="T57" fmla="*/ 27 h 119"/>
                <a:gd name="T58" fmla="*/ 55 w 113"/>
                <a:gd name="T59" fmla="*/ 5 h 119"/>
                <a:gd name="T60" fmla="*/ 106 w 113"/>
                <a:gd name="T61" fmla="*/ 48 h 119"/>
                <a:gd name="T62" fmla="*/ 107 w 113"/>
                <a:gd name="T63" fmla="*/ 63 h 119"/>
                <a:gd name="T64" fmla="*/ 64 w 113"/>
                <a:gd name="T65" fmla="*/ 114 h 119"/>
                <a:gd name="T66" fmla="*/ 47 w 113"/>
                <a:gd name="T67" fmla="*/ 9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" h="119">
                  <a:moveTo>
                    <a:pt x="63" y="118"/>
                  </a:moveTo>
                  <a:cubicBezTo>
                    <a:pt x="64" y="119"/>
                    <a:pt x="64" y="119"/>
                    <a:pt x="65" y="119"/>
                  </a:cubicBezTo>
                  <a:cubicBezTo>
                    <a:pt x="65" y="119"/>
                    <a:pt x="66" y="118"/>
                    <a:pt x="66" y="118"/>
                  </a:cubicBezTo>
                  <a:cubicBezTo>
                    <a:pt x="110" y="65"/>
                    <a:pt x="110" y="65"/>
                    <a:pt x="110" y="65"/>
                  </a:cubicBezTo>
                  <a:cubicBezTo>
                    <a:pt x="112" y="62"/>
                    <a:pt x="113" y="59"/>
                    <a:pt x="113" y="56"/>
                  </a:cubicBezTo>
                  <a:cubicBezTo>
                    <a:pt x="113" y="54"/>
                    <a:pt x="113" y="54"/>
                    <a:pt x="113" y="54"/>
                  </a:cubicBezTo>
                  <a:cubicBezTo>
                    <a:pt x="113" y="51"/>
                    <a:pt x="111" y="47"/>
                    <a:pt x="108" y="45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0"/>
                    <a:pt x="54" y="0"/>
                    <a:pt x="54" y="0"/>
                  </a:cubicBezTo>
                  <a:cubicBezTo>
                    <a:pt x="54" y="1"/>
                    <a:pt x="53" y="1"/>
                    <a:pt x="53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19"/>
                    <a:pt x="34" y="18"/>
                    <a:pt x="32" y="17"/>
                  </a:cubicBezTo>
                  <a:cubicBezTo>
                    <a:pt x="25" y="11"/>
                    <a:pt x="15" y="12"/>
                    <a:pt x="10" y="19"/>
                  </a:cubicBezTo>
                  <a:cubicBezTo>
                    <a:pt x="7" y="22"/>
                    <a:pt x="6" y="26"/>
                    <a:pt x="6" y="30"/>
                  </a:cubicBezTo>
                  <a:cubicBezTo>
                    <a:pt x="7" y="34"/>
                    <a:pt x="9" y="38"/>
                    <a:pt x="12" y="41"/>
                  </a:cubicBezTo>
                  <a:cubicBezTo>
                    <a:pt x="13" y="42"/>
                    <a:pt x="15" y="43"/>
                    <a:pt x="17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4"/>
                    <a:pt x="0" y="65"/>
                    <a:pt x="0" y="65"/>
                  </a:cubicBezTo>
                  <a:cubicBezTo>
                    <a:pt x="0" y="66"/>
                    <a:pt x="1" y="66"/>
                    <a:pt x="1" y="6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4" y="86"/>
                    <a:pt x="25" y="86"/>
                    <a:pt x="25" y="86"/>
                  </a:cubicBezTo>
                  <a:cubicBezTo>
                    <a:pt x="26" y="85"/>
                    <a:pt x="27" y="85"/>
                    <a:pt x="27" y="84"/>
                  </a:cubicBezTo>
                  <a:cubicBezTo>
                    <a:pt x="27" y="81"/>
                    <a:pt x="28" y="79"/>
                    <a:pt x="29" y="77"/>
                  </a:cubicBezTo>
                  <a:cubicBezTo>
                    <a:pt x="31" y="74"/>
                    <a:pt x="34" y="73"/>
                    <a:pt x="38" y="73"/>
                  </a:cubicBezTo>
                  <a:cubicBezTo>
                    <a:pt x="38" y="73"/>
                    <a:pt x="38" y="73"/>
                    <a:pt x="39" y="73"/>
                  </a:cubicBezTo>
                  <a:cubicBezTo>
                    <a:pt x="41" y="73"/>
                    <a:pt x="44" y="73"/>
                    <a:pt x="46" y="75"/>
                  </a:cubicBezTo>
                  <a:cubicBezTo>
                    <a:pt x="49" y="77"/>
                    <a:pt x="50" y="80"/>
                    <a:pt x="51" y="84"/>
                  </a:cubicBezTo>
                  <a:cubicBezTo>
                    <a:pt x="51" y="87"/>
                    <a:pt x="50" y="90"/>
                    <a:pt x="48" y="92"/>
                  </a:cubicBezTo>
                  <a:cubicBezTo>
                    <a:pt x="46" y="94"/>
                    <a:pt x="44" y="96"/>
                    <a:pt x="41" y="96"/>
                  </a:cubicBezTo>
                  <a:cubicBezTo>
                    <a:pt x="41" y="96"/>
                    <a:pt x="40" y="97"/>
                    <a:pt x="40" y="98"/>
                  </a:cubicBezTo>
                  <a:cubicBezTo>
                    <a:pt x="40" y="98"/>
                    <a:pt x="40" y="99"/>
                    <a:pt x="41" y="100"/>
                  </a:cubicBezTo>
                  <a:lnTo>
                    <a:pt x="63" y="118"/>
                  </a:lnTo>
                  <a:close/>
                  <a:moveTo>
                    <a:pt x="47" y="98"/>
                  </a:moveTo>
                  <a:cubicBezTo>
                    <a:pt x="48" y="98"/>
                    <a:pt x="50" y="96"/>
                    <a:pt x="51" y="95"/>
                  </a:cubicBezTo>
                  <a:cubicBezTo>
                    <a:pt x="54" y="92"/>
                    <a:pt x="55" y="87"/>
                    <a:pt x="55" y="83"/>
                  </a:cubicBezTo>
                  <a:cubicBezTo>
                    <a:pt x="54" y="79"/>
                    <a:pt x="52" y="75"/>
                    <a:pt x="49" y="72"/>
                  </a:cubicBezTo>
                  <a:cubicBezTo>
                    <a:pt x="46" y="70"/>
                    <a:pt x="42" y="69"/>
                    <a:pt x="37" y="69"/>
                  </a:cubicBezTo>
                  <a:cubicBezTo>
                    <a:pt x="33" y="70"/>
                    <a:pt x="30" y="71"/>
                    <a:pt x="27" y="75"/>
                  </a:cubicBezTo>
                  <a:cubicBezTo>
                    <a:pt x="25" y="76"/>
                    <a:pt x="25" y="78"/>
                    <a:pt x="24" y="80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3" y="43"/>
                    <a:pt x="23" y="42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2" y="41"/>
                    <a:pt x="22" y="41"/>
                    <a:pt x="21" y="41"/>
                  </a:cubicBezTo>
                  <a:cubicBezTo>
                    <a:pt x="19" y="41"/>
                    <a:pt x="16" y="40"/>
                    <a:pt x="14" y="38"/>
                  </a:cubicBezTo>
                  <a:cubicBezTo>
                    <a:pt x="12" y="36"/>
                    <a:pt x="10" y="33"/>
                    <a:pt x="10" y="30"/>
                  </a:cubicBezTo>
                  <a:cubicBezTo>
                    <a:pt x="10" y="27"/>
                    <a:pt x="11" y="24"/>
                    <a:pt x="13" y="21"/>
                  </a:cubicBezTo>
                  <a:cubicBezTo>
                    <a:pt x="15" y="19"/>
                    <a:pt x="18" y="17"/>
                    <a:pt x="21" y="17"/>
                  </a:cubicBezTo>
                  <a:cubicBezTo>
                    <a:pt x="24" y="17"/>
                    <a:pt x="27" y="18"/>
                    <a:pt x="30" y="20"/>
                  </a:cubicBezTo>
                  <a:cubicBezTo>
                    <a:pt x="32" y="21"/>
                    <a:pt x="33" y="23"/>
                    <a:pt x="34" y="26"/>
                  </a:cubicBezTo>
                  <a:cubicBezTo>
                    <a:pt x="34" y="26"/>
                    <a:pt x="34" y="27"/>
                    <a:pt x="35" y="27"/>
                  </a:cubicBezTo>
                  <a:cubicBezTo>
                    <a:pt x="36" y="27"/>
                    <a:pt x="36" y="27"/>
                    <a:pt x="37" y="27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106" y="48"/>
                    <a:pt x="106" y="48"/>
                    <a:pt x="106" y="48"/>
                  </a:cubicBezTo>
                  <a:cubicBezTo>
                    <a:pt x="108" y="50"/>
                    <a:pt x="110" y="52"/>
                    <a:pt x="110" y="55"/>
                  </a:cubicBezTo>
                  <a:cubicBezTo>
                    <a:pt x="110" y="58"/>
                    <a:pt x="109" y="61"/>
                    <a:pt x="107" y="63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46" y="99"/>
                    <a:pt x="46" y="99"/>
                    <a:pt x="46" y="99"/>
                  </a:cubicBezTo>
                  <a:lnTo>
                    <a:pt x="47" y="98"/>
                  </a:lnTo>
                  <a:close/>
                </a:path>
              </a:pathLst>
            </a:custGeom>
            <a:grpFill/>
            <a:ln w="19050">
              <a:solidFill>
                <a:srgbClr val="46C3F1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3" name="Freeform 7">
              <a:extLst>
                <a:ext uri="{FF2B5EF4-FFF2-40B4-BE49-F238E27FC236}">
                  <a16:creationId xmlns:a16="http://schemas.microsoft.com/office/drawing/2014/main" id="{8E88FD4A-8C25-4A7C-C5DC-010AFE88D3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87675" y="1524000"/>
              <a:ext cx="625475" cy="630238"/>
            </a:xfrm>
            <a:custGeom>
              <a:avLst/>
              <a:gdLst>
                <a:gd name="T0" fmla="*/ 14 w 166"/>
                <a:gd name="T1" fmla="*/ 0 h 167"/>
                <a:gd name="T2" fmla="*/ 0 w 166"/>
                <a:gd name="T3" fmla="*/ 153 h 167"/>
                <a:gd name="T4" fmla="*/ 152 w 166"/>
                <a:gd name="T5" fmla="*/ 167 h 167"/>
                <a:gd name="T6" fmla="*/ 166 w 166"/>
                <a:gd name="T7" fmla="*/ 84 h 167"/>
                <a:gd name="T8" fmla="*/ 138 w 166"/>
                <a:gd name="T9" fmla="*/ 82 h 167"/>
                <a:gd name="T10" fmla="*/ 140 w 166"/>
                <a:gd name="T11" fmla="*/ 75 h 167"/>
                <a:gd name="T12" fmla="*/ 108 w 166"/>
                <a:gd name="T13" fmla="*/ 75 h 167"/>
                <a:gd name="T14" fmla="*/ 109 w 166"/>
                <a:gd name="T15" fmla="*/ 82 h 167"/>
                <a:gd name="T16" fmla="*/ 85 w 166"/>
                <a:gd name="T17" fmla="*/ 54 h 167"/>
                <a:gd name="T18" fmla="*/ 82 w 166"/>
                <a:gd name="T19" fmla="*/ 53 h 167"/>
                <a:gd name="T20" fmla="*/ 63 w 166"/>
                <a:gd name="T21" fmla="*/ 43 h 167"/>
                <a:gd name="T22" fmla="*/ 82 w 166"/>
                <a:gd name="T23" fmla="*/ 33 h 167"/>
                <a:gd name="T24" fmla="*/ 85 w 166"/>
                <a:gd name="T25" fmla="*/ 32 h 167"/>
                <a:gd name="T26" fmla="*/ 83 w 166"/>
                <a:gd name="T27" fmla="*/ 0 h 167"/>
                <a:gd name="T28" fmla="*/ 113 w 166"/>
                <a:gd name="T29" fmla="*/ 86 h 167"/>
                <a:gd name="T30" fmla="*/ 114 w 166"/>
                <a:gd name="T31" fmla="*/ 83 h 167"/>
                <a:gd name="T32" fmla="*/ 124 w 166"/>
                <a:gd name="T33" fmla="*/ 64 h 167"/>
                <a:gd name="T34" fmla="*/ 136 w 166"/>
                <a:gd name="T35" fmla="*/ 75 h 167"/>
                <a:gd name="T36" fmla="*/ 133 w 166"/>
                <a:gd name="T37" fmla="*/ 84 h 167"/>
                <a:gd name="T38" fmla="*/ 163 w 166"/>
                <a:gd name="T39" fmla="*/ 86 h 167"/>
                <a:gd name="T40" fmla="*/ 152 w 166"/>
                <a:gd name="T41" fmla="*/ 163 h 167"/>
                <a:gd name="T42" fmla="*/ 85 w 166"/>
                <a:gd name="T43" fmla="*/ 139 h 167"/>
                <a:gd name="T44" fmla="*/ 91 w 166"/>
                <a:gd name="T45" fmla="*/ 140 h 167"/>
                <a:gd name="T46" fmla="*/ 91 w 166"/>
                <a:gd name="T47" fmla="*/ 109 h 167"/>
                <a:gd name="T48" fmla="*/ 85 w 166"/>
                <a:gd name="T49" fmla="*/ 110 h 167"/>
                <a:gd name="T50" fmla="*/ 82 w 166"/>
                <a:gd name="T51" fmla="*/ 115 h 167"/>
                <a:gd name="T52" fmla="*/ 91 w 166"/>
                <a:gd name="T53" fmla="*/ 112 h 167"/>
                <a:gd name="T54" fmla="*/ 91 w 166"/>
                <a:gd name="T55" fmla="*/ 136 h 167"/>
                <a:gd name="T56" fmla="*/ 82 w 166"/>
                <a:gd name="T57" fmla="*/ 134 h 167"/>
                <a:gd name="T58" fmla="*/ 82 w 166"/>
                <a:gd name="T59" fmla="*/ 163 h 167"/>
                <a:gd name="T60" fmla="*/ 4 w 166"/>
                <a:gd name="T61" fmla="*/ 153 h 167"/>
                <a:gd name="T62" fmla="*/ 28 w 166"/>
                <a:gd name="T63" fmla="*/ 86 h 167"/>
                <a:gd name="T64" fmla="*/ 27 w 166"/>
                <a:gd name="T65" fmla="*/ 92 h 167"/>
                <a:gd name="T66" fmla="*/ 58 w 166"/>
                <a:gd name="T67" fmla="*/ 92 h 167"/>
                <a:gd name="T68" fmla="*/ 57 w 166"/>
                <a:gd name="T69" fmla="*/ 86 h 167"/>
                <a:gd name="T70" fmla="*/ 82 w 166"/>
                <a:gd name="T71" fmla="*/ 86 h 167"/>
                <a:gd name="T72" fmla="*/ 82 w 166"/>
                <a:gd name="T73" fmla="*/ 115 h 167"/>
                <a:gd name="T74" fmla="*/ 80 w 166"/>
                <a:gd name="T75" fmla="*/ 29 h 167"/>
                <a:gd name="T76" fmla="*/ 59 w 166"/>
                <a:gd name="T77" fmla="*/ 43 h 167"/>
                <a:gd name="T78" fmla="*/ 80 w 166"/>
                <a:gd name="T79" fmla="*/ 58 h 167"/>
                <a:gd name="T80" fmla="*/ 81 w 166"/>
                <a:gd name="T81" fmla="*/ 82 h 167"/>
                <a:gd name="T82" fmla="*/ 52 w 166"/>
                <a:gd name="T83" fmla="*/ 83 h 167"/>
                <a:gd name="T84" fmla="*/ 54 w 166"/>
                <a:gd name="T85" fmla="*/ 92 h 167"/>
                <a:gd name="T86" fmla="*/ 31 w 166"/>
                <a:gd name="T87" fmla="*/ 92 h 167"/>
                <a:gd name="T88" fmla="*/ 33 w 166"/>
                <a:gd name="T89" fmla="*/ 83 h 167"/>
                <a:gd name="T90" fmla="*/ 31 w 166"/>
                <a:gd name="T91" fmla="*/ 82 h 167"/>
                <a:gd name="T92" fmla="*/ 4 w 166"/>
                <a:gd name="T93" fmla="*/ 15 h 167"/>
                <a:gd name="T94" fmla="*/ 81 w 166"/>
                <a:gd name="T95" fmla="*/ 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6" h="167">
                  <a:moveTo>
                    <a:pt x="8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60"/>
                    <a:pt x="6" y="167"/>
                    <a:pt x="14" y="167"/>
                  </a:cubicBezTo>
                  <a:cubicBezTo>
                    <a:pt x="152" y="167"/>
                    <a:pt x="152" y="167"/>
                    <a:pt x="152" y="167"/>
                  </a:cubicBezTo>
                  <a:cubicBezTo>
                    <a:pt x="160" y="167"/>
                    <a:pt x="166" y="160"/>
                    <a:pt x="166" y="153"/>
                  </a:cubicBezTo>
                  <a:cubicBezTo>
                    <a:pt x="166" y="84"/>
                    <a:pt x="166" y="84"/>
                    <a:pt x="166" y="84"/>
                  </a:cubicBezTo>
                  <a:cubicBezTo>
                    <a:pt x="166" y="83"/>
                    <a:pt x="166" y="82"/>
                    <a:pt x="164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8" y="81"/>
                    <a:pt x="138" y="81"/>
                    <a:pt x="138" y="81"/>
                  </a:cubicBezTo>
                  <a:cubicBezTo>
                    <a:pt x="139" y="79"/>
                    <a:pt x="140" y="77"/>
                    <a:pt x="140" y="75"/>
                  </a:cubicBezTo>
                  <a:cubicBezTo>
                    <a:pt x="140" y="67"/>
                    <a:pt x="132" y="60"/>
                    <a:pt x="124" y="60"/>
                  </a:cubicBezTo>
                  <a:cubicBezTo>
                    <a:pt x="115" y="60"/>
                    <a:pt x="108" y="67"/>
                    <a:pt x="108" y="75"/>
                  </a:cubicBezTo>
                  <a:cubicBezTo>
                    <a:pt x="108" y="77"/>
                    <a:pt x="108" y="79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85" y="82"/>
                    <a:pt x="85" y="82"/>
                    <a:pt x="85" y="82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3"/>
                    <a:pt x="84" y="53"/>
                  </a:cubicBezTo>
                  <a:cubicBezTo>
                    <a:pt x="84" y="52"/>
                    <a:pt x="83" y="52"/>
                    <a:pt x="82" y="53"/>
                  </a:cubicBezTo>
                  <a:cubicBezTo>
                    <a:pt x="80" y="54"/>
                    <a:pt x="78" y="55"/>
                    <a:pt x="75" y="55"/>
                  </a:cubicBezTo>
                  <a:cubicBezTo>
                    <a:pt x="69" y="55"/>
                    <a:pt x="63" y="50"/>
                    <a:pt x="63" y="43"/>
                  </a:cubicBezTo>
                  <a:cubicBezTo>
                    <a:pt x="63" y="36"/>
                    <a:pt x="69" y="31"/>
                    <a:pt x="75" y="31"/>
                  </a:cubicBezTo>
                  <a:cubicBezTo>
                    <a:pt x="78" y="31"/>
                    <a:pt x="80" y="32"/>
                    <a:pt x="82" y="33"/>
                  </a:cubicBezTo>
                  <a:cubicBezTo>
                    <a:pt x="83" y="34"/>
                    <a:pt x="84" y="34"/>
                    <a:pt x="84" y="33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2"/>
                    <a:pt x="85" y="2"/>
                    <a:pt x="85" y="2"/>
                  </a:cubicBezTo>
                  <a:cubicBezTo>
                    <a:pt x="85" y="1"/>
                    <a:pt x="84" y="0"/>
                    <a:pt x="83" y="0"/>
                  </a:cubicBezTo>
                  <a:close/>
                  <a:moveTo>
                    <a:pt x="85" y="86"/>
                  </a:moveTo>
                  <a:cubicBezTo>
                    <a:pt x="113" y="86"/>
                    <a:pt x="113" y="86"/>
                    <a:pt x="113" y="86"/>
                  </a:cubicBezTo>
                  <a:cubicBezTo>
                    <a:pt x="114" y="86"/>
                    <a:pt x="114" y="85"/>
                    <a:pt x="115" y="85"/>
                  </a:cubicBezTo>
                  <a:cubicBezTo>
                    <a:pt x="115" y="84"/>
                    <a:pt x="115" y="83"/>
                    <a:pt x="114" y="83"/>
                  </a:cubicBezTo>
                  <a:cubicBezTo>
                    <a:pt x="113" y="81"/>
                    <a:pt x="112" y="78"/>
                    <a:pt x="112" y="76"/>
                  </a:cubicBezTo>
                  <a:cubicBezTo>
                    <a:pt x="112" y="69"/>
                    <a:pt x="117" y="64"/>
                    <a:pt x="124" y="64"/>
                  </a:cubicBezTo>
                  <a:cubicBezTo>
                    <a:pt x="127" y="63"/>
                    <a:pt x="130" y="65"/>
                    <a:pt x="132" y="67"/>
                  </a:cubicBezTo>
                  <a:cubicBezTo>
                    <a:pt x="135" y="69"/>
                    <a:pt x="136" y="72"/>
                    <a:pt x="136" y="75"/>
                  </a:cubicBezTo>
                  <a:cubicBezTo>
                    <a:pt x="136" y="78"/>
                    <a:pt x="135" y="81"/>
                    <a:pt x="133" y="83"/>
                  </a:cubicBezTo>
                  <a:cubicBezTo>
                    <a:pt x="133" y="83"/>
                    <a:pt x="133" y="84"/>
                    <a:pt x="133" y="84"/>
                  </a:cubicBezTo>
                  <a:cubicBezTo>
                    <a:pt x="133" y="85"/>
                    <a:pt x="134" y="86"/>
                    <a:pt x="135" y="86"/>
                  </a:cubicBezTo>
                  <a:cubicBezTo>
                    <a:pt x="163" y="86"/>
                    <a:pt x="163" y="86"/>
                    <a:pt x="163" y="86"/>
                  </a:cubicBezTo>
                  <a:cubicBezTo>
                    <a:pt x="163" y="153"/>
                    <a:pt x="163" y="153"/>
                    <a:pt x="163" y="153"/>
                  </a:cubicBezTo>
                  <a:cubicBezTo>
                    <a:pt x="163" y="158"/>
                    <a:pt x="158" y="163"/>
                    <a:pt x="152" y="163"/>
                  </a:cubicBezTo>
                  <a:cubicBezTo>
                    <a:pt x="85" y="163"/>
                    <a:pt x="85" y="163"/>
                    <a:pt x="85" y="163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8" y="140"/>
                    <a:pt x="90" y="140"/>
                    <a:pt x="91" y="140"/>
                  </a:cubicBezTo>
                  <a:cubicBezTo>
                    <a:pt x="100" y="140"/>
                    <a:pt x="107" y="133"/>
                    <a:pt x="107" y="124"/>
                  </a:cubicBezTo>
                  <a:cubicBezTo>
                    <a:pt x="107" y="116"/>
                    <a:pt x="100" y="109"/>
                    <a:pt x="91" y="109"/>
                  </a:cubicBezTo>
                  <a:cubicBezTo>
                    <a:pt x="90" y="109"/>
                    <a:pt x="87" y="109"/>
                    <a:pt x="86" y="110"/>
                  </a:cubicBezTo>
                  <a:cubicBezTo>
                    <a:pt x="85" y="110"/>
                    <a:pt x="85" y="110"/>
                    <a:pt x="85" y="110"/>
                  </a:cubicBezTo>
                  <a:lnTo>
                    <a:pt x="85" y="86"/>
                  </a:lnTo>
                  <a:close/>
                  <a:moveTo>
                    <a:pt x="82" y="115"/>
                  </a:moveTo>
                  <a:cubicBezTo>
                    <a:pt x="83" y="115"/>
                    <a:pt x="84" y="115"/>
                    <a:pt x="84" y="115"/>
                  </a:cubicBezTo>
                  <a:cubicBezTo>
                    <a:pt x="86" y="113"/>
                    <a:pt x="89" y="112"/>
                    <a:pt x="91" y="112"/>
                  </a:cubicBezTo>
                  <a:cubicBezTo>
                    <a:pt x="98" y="112"/>
                    <a:pt x="103" y="118"/>
                    <a:pt x="103" y="124"/>
                  </a:cubicBezTo>
                  <a:cubicBezTo>
                    <a:pt x="103" y="131"/>
                    <a:pt x="98" y="136"/>
                    <a:pt x="91" y="136"/>
                  </a:cubicBezTo>
                  <a:cubicBezTo>
                    <a:pt x="89" y="136"/>
                    <a:pt x="86" y="135"/>
                    <a:pt x="84" y="134"/>
                  </a:cubicBezTo>
                  <a:cubicBezTo>
                    <a:pt x="84" y="134"/>
                    <a:pt x="83" y="134"/>
                    <a:pt x="82" y="134"/>
                  </a:cubicBezTo>
                  <a:cubicBezTo>
                    <a:pt x="82" y="134"/>
                    <a:pt x="82" y="135"/>
                    <a:pt x="82" y="136"/>
                  </a:cubicBezTo>
                  <a:cubicBezTo>
                    <a:pt x="82" y="163"/>
                    <a:pt x="82" y="163"/>
                    <a:pt x="82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8" y="163"/>
                    <a:pt x="4" y="158"/>
                    <a:pt x="4" y="153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7" y="88"/>
                    <a:pt x="27" y="90"/>
                    <a:pt x="27" y="92"/>
                  </a:cubicBezTo>
                  <a:cubicBezTo>
                    <a:pt x="27" y="100"/>
                    <a:pt x="34" y="108"/>
                    <a:pt x="43" y="108"/>
                  </a:cubicBezTo>
                  <a:cubicBezTo>
                    <a:pt x="51" y="108"/>
                    <a:pt x="58" y="100"/>
                    <a:pt x="58" y="92"/>
                  </a:cubicBezTo>
                  <a:cubicBezTo>
                    <a:pt x="58" y="90"/>
                    <a:pt x="58" y="88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82" y="86"/>
                    <a:pt x="82" y="86"/>
                    <a:pt x="82" y="86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5"/>
                  </a:cubicBezTo>
                  <a:close/>
                  <a:moveTo>
                    <a:pt x="81" y="29"/>
                  </a:moveTo>
                  <a:cubicBezTo>
                    <a:pt x="80" y="29"/>
                    <a:pt x="80" y="29"/>
                    <a:pt x="80" y="29"/>
                  </a:cubicBezTo>
                  <a:cubicBezTo>
                    <a:pt x="79" y="28"/>
                    <a:pt x="77" y="28"/>
                    <a:pt x="75" y="28"/>
                  </a:cubicBezTo>
                  <a:cubicBezTo>
                    <a:pt x="66" y="28"/>
                    <a:pt x="59" y="35"/>
                    <a:pt x="59" y="43"/>
                  </a:cubicBezTo>
                  <a:cubicBezTo>
                    <a:pt x="59" y="52"/>
                    <a:pt x="66" y="59"/>
                    <a:pt x="75" y="59"/>
                  </a:cubicBezTo>
                  <a:cubicBezTo>
                    <a:pt x="77" y="59"/>
                    <a:pt x="79" y="59"/>
                    <a:pt x="80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53" y="82"/>
                    <a:pt x="52" y="82"/>
                    <a:pt x="52" y="83"/>
                  </a:cubicBezTo>
                  <a:cubicBezTo>
                    <a:pt x="52" y="83"/>
                    <a:pt x="52" y="84"/>
                    <a:pt x="52" y="85"/>
                  </a:cubicBezTo>
                  <a:cubicBezTo>
                    <a:pt x="54" y="86"/>
                    <a:pt x="54" y="89"/>
                    <a:pt x="54" y="92"/>
                  </a:cubicBezTo>
                  <a:cubicBezTo>
                    <a:pt x="54" y="98"/>
                    <a:pt x="49" y="104"/>
                    <a:pt x="43" y="104"/>
                  </a:cubicBezTo>
                  <a:cubicBezTo>
                    <a:pt x="36" y="104"/>
                    <a:pt x="31" y="98"/>
                    <a:pt x="31" y="92"/>
                  </a:cubicBezTo>
                  <a:cubicBezTo>
                    <a:pt x="31" y="89"/>
                    <a:pt x="31" y="86"/>
                    <a:pt x="33" y="85"/>
                  </a:cubicBezTo>
                  <a:cubicBezTo>
                    <a:pt x="33" y="84"/>
                    <a:pt x="33" y="84"/>
                    <a:pt x="33" y="83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32" y="82"/>
                    <a:pt x="32" y="82"/>
                    <a:pt x="31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9"/>
                    <a:pt x="8" y="4"/>
                    <a:pt x="14" y="4"/>
                  </a:cubicBezTo>
                  <a:cubicBezTo>
                    <a:pt x="81" y="4"/>
                    <a:pt x="81" y="4"/>
                    <a:pt x="81" y="4"/>
                  </a:cubicBezTo>
                  <a:lnTo>
                    <a:pt x="81" y="29"/>
                  </a:lnTo>
                  <a:close/>
                </a:path>
              </a:pathLst>
            </a:custGeom>
            <a:grpFill/>
            <a:ln w="19050">
              <a:solidFill>
                <a:srgbClr val="46C3F1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676784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C0F39DB-23CD-B6FB-03B8-A02FB19D0EF5}"/>
              </a:ext>
            </a:extLst>
          </p:cNvPr>
          <p:cNvCxnSpPr/>
          <p:nvPr/>
        </p:nvCxnSpPr>
        <p:spPr>
          <a:xfrm flipH="1" flipV="1">
            <a:off x="990600" y="1757737"/>
            <a:ext cx="0" cy="4191000"/>
          </a:xfrm>
          <a:prstGeom prst="straightConnector1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C668574-F17D-AFCF-8997-4C7B9B358913}"/>
              </a:ext>
            </a:extLst>
          </p:cNvPr>
          <p:cNvCxnSpPr/>
          <p:nvPr/>
        </p:nvCxnSpPr>
        <p:spPr>
          <a:xfrm>
            <a:off x="990600" y="5948737"/>
            <a:ext cx="8029575" cy="0"/>
          </a:xfrm>
          <a:prstGeom prst="straightConnector1">
            <a:avLst/>
          </a:prstGeom>
          <a:ln w="412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407A09DC-ACF8-E147-F3CE-CB55F41FC4D6}"/>
              </a:ext>
            </a:extLst>
          </p:cNvPr>
          <p:cNvSpPr/>
          <p:nvPr/>
        </p:nvSpPr>
        <p:spPr>
          <a:xfrm>
            <a:off x="1600200" y="6096000"/>
            <a:ext cx="1981200" cy="380982"/>
          </a:xfrm>
          <a:prstGeom prst="rect">
            <a:avLst/>
          </a:prstGeom>
          <a:noFill/>
          <a:ln w="38100">
            <a:solidFill>
              <a:srgbClr val="00285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9D9F984-57E6-E9C8-59C2-E3F163C72D59}"/>
              </a:ext>
            </a:extLst>
          </p:cNvPr>
          <p:cNvSpPr txBox="1"/>
          <p:nvPr/>
        </p:nvSpPr>
        <p:spPr>
          <a:xfrm>
            <a:off x="1682393" y="6096001"/>
            <a:ext cx="1676400" cy="51033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400" b="1" i="0" u="none" strike="noStrike" dirty="0">
                <a:latin typeface="Calibri"/>
              </a:rPr>
              <a:t>Стоимость финансирования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8D7F2C-078E-F236-AC7B-4F73443F4781}"/>
              </a:ext>
            </a:extLst>
          </p:cNvPr>
          <p:cNvSpPr/>
          <p:nvPr/>
        </p:nvSpPr>
        <p:spPr>
          <a:xfrm>
            <a:off x="1584789" y="3429000"/>
            <a:ext cx="1981200" cy="2367337"/>
          </a:xfrm>
          <a:prstGeom prst="rect">
            <a:avLst/>
          </a:prstGeom>
          <a:solidFill>
            <a:srgbClr val="46C3F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590F4B-0908-CC91-1F62-1F609047A58C}"/>
              </a:ext>
            </a:extLst>
          </p:cNvPr>
          <p:cNvSpPr/>
          <p:nvPr/>
        </p:nvSpPr>
        <p:spPr>
          <a:xfrm>
            <a:off x="1584789" y="2819400"/>
            <a:ext cx="1981200" cy="457200"/>
          </a:xfrm>
          <a:prstGeom prst="rect">
            <a:avLst/>
          </a:prstGeom>
          <a:solidFill>
            <a:srgbClr val="85858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AAAAB64-2949-ACF8-1455-B4A2E02D241A}"/>
              </a:ext>
            </a:extLst>
          </p:cNvPr>
          <p:cNvSpPr/>
          <p:nvPr/>
        </p:nvSpPr>
        <p:spPr>
          <a:xfrm>
            <a:off x="1600200" y="2313235"/>
            <a:ext cx="1981200" cy="380982"/>
          </a:xfrm>
          <a:prstGeom prst="rect">
            <a:avLst/>
          </a:prstGeom>
          <a:solidFill>
            <a:srgbClr val="CF122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F55D51-46C4-8479-C3D1-650FEBCDB503}"/>
              </a:ext>
            </a:extLst>
          </p:cNvPr>
          <p:cNvSpPr/>
          <p:nvPr/>
        </p:nvSpPr>
        <p:spPr>
          <a:xfrm>
            <a:off x="4679661" y="5155008"/>
            <a:ext cx="1981200" cy="592544"/>
          </a:xfrm>
          <a:prstGeom prst="rect">
            <a:avLst/>
          </a:prstGeom>
          <a:solidFill>
            <a:srgbClr val="0028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7B54744-59BB-E223-DA33-E6E2888041DE}"/>
              </a:ext>
            </a:extLst>
          </p:cNvPr>
          <p:cNvSpPr/>
          <p:nvPr/>
        </p:nvSpPr>
        <p:spPr>
          <a:xfrm>
            <a:off x="4674524" y="4672978"/>
            <a:ext cx="1981200" cy="405830"/>
          </a:xfrm>
          <a:prstGeom prst="rect">
            <a:avLst/>
          </a:prstGeom>
          <a:solidFill>
            <a:srgbClr val="EEEEE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20F6E74-2C39-FFF2-104A-CF98A02C6745}"/>
              </a:ext>
            </a:extLst>
          </p:cNvPr>
          <p:cNvSpPr/>
          <p:nvPr/>
        </p:nvSpPr>
        <p:spPr>
          <a:xfrm>
            <a:off x="4674524" y="4116852"/>
            <a:ext cx="1981200" cy="457200"/>
          </a:xfrm>
          <a:prstGeom prst="rect">
            <a:avLst/>
          </a:prstGeom>
          <a:solidFill>
            <a:srgbClr val="85858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67AC2B6-A52F-5AF6-8800-7227EB7659BF}"/>
              </a:ext>
            </a:extLst>
          </p:cNvPr>
          <p:cNvSpPr/>
          <p:nvPr/>
        </p:nvSpPr>
        <p:spPr>
          <a:xfrm>
            <a:off x="4674524" y="3643334"/>
            <a:ext cx="1981200" cy="380982"/>
          </a:xfrm>
          <a:prstGeom prst="rect">
            <a:avLst/>
          </a:prstGeom>
          <a:solidFill>
            <a:srgbClr val="CF122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E0CB69D-B975-C61B-5323-C8A42FCB73BE}"/>
              </a:ext>
            </a:extLst>
          </p:cNvPr>
          <p:cNvSpPr txBox="1"/>
          <p:nvPr/>
        </p:nvSpPr>
        <p:spPr>
          <a:xfrm>
            <a:off x="1660989" y="4223871"/>
            <a:ext cx="1828799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Премия за риск заемщика (от Б до ББ)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444B8A8-AC81-E347-EA74-A449004E570D}"/>
              </a:ext>
            </a:extLst>
          </p:cNvPr>
          <p:cNvSpPr txBox="1"/>
          <p:nvPr/>
        </p:nvSpPr>
        <p:spPr>
          <a:xfrm>
            <a:off x="1679825" y="2901775"/>
            <a:ext cx="1828799" cy="2769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Операционные расходы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C339E14-B70F-1DB6-99F3-CDB6634523AF}"/>
              </a:ext>
            </a:extLst>
          </p:cNvPr>
          <p:cNvSpPr txBox="1"/>
          <p:nvPr/>
        </p:nvSpPr>
        <p:spPr>
          <a:xfrm>
            <a:off x="4750722" y="4204517"/>
            <a:ext cx="1828799" cy="2769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Операционные расходы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91EAA1B-227B-3099-59B2-4EDA9F63B3A4}"/>
              </a:ext>
            </a:extLst>
          </p:cNvPr>
          <p:cNvSpPr txBox="1"/>
          <p:nvPr/>
        </p:nvSpPr>
        <p:spPr>
          <a:xfrm>
            <a:off x="4588904" y="4753006"/>
            <a:ext cx="2152437" cy="2769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Ежегодная премия ECA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20C714C-6F42-7BDC-9121-7E4C0E1196F6}"/>
              </a:ext>
            </a:extLst>
          </p:cNvPr>
          <p:cNvSpPr txBox="1"/>
          <p:nvPr/>
        </p:nvSpPr>
        <p:spPr>
          <a:xfrm>
            <a:off x="1499169" y="2342001"/>
            <a:ext cx="2152437" cy="2769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Маржа банковской прибыли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D9A0FB9-9147-81E7-E882-F5814A3C33A3}"/>
              </a:ext>
            </a:extLst>
          </p:cNvPr>
          <p:cNvSpPr txBox="1"/>
          <p:nvPr/>
        </p:nvSpPr>
        <p:spPr>
          <a:xfrm>
            <a:off x="4588902" y="3679035"/>
            <a:ext cx="2152437" cy="2769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Маржа банковской прибыли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53466A7-49F6-742B-09D8-A76BCFE6C027}"/>
              </a:ext>
            </a:extLst>
          </p:cNvPr>
          <p:cNvSpPr txBox="1"/>
          <p:nvPr/>
        </p:nvSpPr>
        <p:spPr>
          <a:xfrm>
            <a:off x="4750720" y="5211884"/>
            <a:ext cx="1828799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solidFill>
                  <a:srgbClr val="FFFFFF"/>
                </a:solidFill>
                <a:latin typeface="Calibri"/>
              </a:rPr>
              <a:t>Премия за риск ECA (AA) – 100%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1BCC41B-B195-756D-D3D9-CE790A8F7027}"/>
              </a:ext>
            </a:extLst>
          </p:cNvPr>
          <p:cNvSpPr/>
          <p:nvPr/>
        </p:nvSpPr>
        <p:spPr>
          <a:xfrm>
            <a:off x="4674523" y="6104115"/>
            <a:ext cx="2066815" cy="502222"/>
          </a:xfrm>
          <a:prstGeom prst="rect">
            <a:avLst/>
          </a:prstGeom>
          <a:noFill/>
          <a:ln w="38100">
            <a:solidFill>
              <a:srgbClr val="00285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68D596A-2C40-376F-A165-160F33E75BC7}"/>
              </a:ext>
            </a:extLst>
          </p:cNvPr>
          <p:cNvSpPr txBox="1"/>
          <p:nvPr/>
        </p:nvSpPr>
        <p:spPr>
          <a:xfrm>
            <a:off x="4816531" y="6051502"/>
            <a:ext cx="1676400" cy="46059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400" b="1" i="0" u="none" strike="noStrike" dirty="0">
                <a:latin typeface="Calibri"/>
              </a:rPr>
              <a:t>Стоимость финансирования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0F22684-0EDA-900C-524B-E76CBB34E89C}"/>
              </a:ext>
            </a:extLst>
          </p:cNvPr>
          <p:cNvSpPr txBox="1"/>
          <p:nvPr/>
        </p:nvSpPr>
        <p:spPr>
          <a:xfrm>
            <a:off x="1584789" y="1447800"/>
            <a:ext cx="1923835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en-US"/>
            </a:defPPr>
            <a:lvl1pPr algn="ctr">
              <a:defRPr sz="1200" b="1">
                <a:solidFill>
                  <a:srgbClr val="00285F"/>
                </a:solidFill>
              </a:defRPr>
            </a:lvl1pPr>
          </a:lstStyle>
          <a:p>
            <a:pPr rtl="0"/>
            <a:r>
              <a:rPr lang="ru" sz="1200" b="1" i="0" u="none" strike="noStrike">
                <a:latin typeface="Calibri"/>
              </a:rPr>
              <a:t>Коммерческий суверенный займ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48258BC-77FD-E98A-ADE4-3590C243C831}"/>
              </a:ext>
            </a:extLst>
          </p:cNvPr>
          <p:cNvSpPr txBox="1"/>
          <p:nvPr/>
        </p:nvSpPr>
        <p:spPr>
          <a:xfrm>
            <a:off x="4703201" y="1416841"/>
            <a:ext cx="1923835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solidFill>
                  <a:srgbClr val="00285F"/>
                </a:solidFill>
                <a:latin typeface="Calibri"/>
              </a:rPr>
              <a:t>Суверенный заем, обеспеченный UKEF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C3510E-D98D-217E-9CAB-0B4DF19B6AEC}"/>
              </a:ext>
            </a:extLst>
          </p:cNvPr>
          <p:cNvSpPr txBox="1"/>
          <p:nvPr/>
        </p:nvSpPr>
        <p:spPr>
          <a:xfrm>
            <a:off x="13269" y="2342001"/>
            <a:ext cx="990600" cy="4001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000" b="0" i="0" u="none" strike="noStrike">
                <a:latin typeface="Calibri"/>
              </a:rPr>
              <a:t>Проценты по кредиту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BAD2C02-F335-7B84-EAA6-4DB303F1A482}"/>
              </a:ext>
            </a:extLst>
          </p:cNvPr>
          <p:cNvSpPr txBox="1"/>
          <p:nvPr/>
        </p:nvSpPr>
        <p:spPr>
          <a:xfrm>
            <a:off x="7896317" y="6062953"/>
            <a:ext cx="990600" cy="24622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000" b="0" i="0" u="none" strike="noStrike">
                <a:latin typeface="Calibri"/>
              </a:rPr>
              <a:t>Кредитный профиль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BA5AC04-6A4B-4BD0-1692-20EE10F133E1}"/>
              </a:ext>
            </a:extLst>
          </p:cNvPr>
          <p:cNvSpPr txBox="1"/>
          <p:nvPr/>
        </p:nvSpPr>
        <p:spPr>
          <a:xfrm>
            <a:off x="1319686" y="310005"/>
            <a:ext cx="10638263" cy="6737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2000" b="1" i="0" u="none" strike="noStrike" dirty="0">
                <a:solidFill>
                  <a:srgbClr val="00285F"/>
                </a:solidFill>
                <a:latin typeface="Arial"/>
                <a:cs typeface="Arial"/>
              </a:rPr>
              <a:t>Финансирование от UKEF осуществляется</a:t>
            </a:r>
            <a:r>
              <a:rPr lang="ru" sz="2000" b="1" i="0" u="none" strike="noStrike" dirty="0">
                <a:solidFill>
                  <a:srgbClr val="00285F"/>
                </a:solidFill>
                <a:latin typeface="Arial"/>
                <a:ea typeface="Open Sans Semibold"/>
                <a:cs typeface="Arial"/>
              </a:rPr>
              <a:t> на экономически конкурентоспособной основе...</a:t>
            </a:r>
            <a:endParaRPr lang="en-GB" sz="2000" b="1" dirty="0">
              <a:solidFill>
                <a:srgbClr val="0028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76814D7-6ADF-048E-84D0-03B51F0B3048}"/>
              </a:ext>
            </a:extLst>
          </p:cNvPr>
          <p:cNvSpPr/>
          <p:nvPr/>
        </p:nvSpPr>
        <p:spPr>
          <a:xfrm>
            <a:off x="4482744" y="1371618"/>
            <a:ext cx="2438394" cy="450093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7350CBC-9A20-0160-44F1-B94CCC2C34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8112" y="1953637"/>
            <a:ext cx="1036442" cy="9528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06EC77-AB39-9758-4411-8C110E8EDCE3}"/>
              </a:ext>
            </a:extLst>
          </p:cNvPr>
          <p:cNvSpPr txBox="1"/>
          <p:nvPr/>
        </p:nvSpPr>
        <p:spPr>
          <a:xfrm>
            <a:off x="1499170" y="2342001"/>
            <a:ext cx="2152437" cy="2769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Маржа банковской прибыли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4441F1B-D32A-7A19-2182-98DC8864A9F3}"/>
              </a:ext>
            </a:extLst>
          </p:cNvPr>
          <p:cNvSpPr/>
          <p:nvPr/>
        </p:nvSpPr>
        <p:spPr>
          <a:xfrm>
            <a:off x="1584789" y="3427510"/>
            <a:ext cx="1981200" cy="2367337"/>
          </a:xfrm>
          <a:prstGeom prst="rect">
            <a:avLst/>
          </a:prstGeom>
          <a:solidFill>
            <a:srgbClr val="46C3F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FEF396-B774-AB6A-89B5-89958AC19369}"/>
              </a:ext>
            </a:extLst>
          </p:cNvPr>
          <p:cNvSpPr txBox="1"/>
          <p:nvPr/>
        </p:nvSpPr>
        <p:spPr>
          <a:xfrm>
            <a:off x="1679825" y="2900285"/>
            <a:ext cx="1828799" cy="2769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Операционные расходы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6DFFFA-8BF3-5FCB-251D-E21E04DAEBBF}"/>
              </a:ext>
            </a:extLst>
          </p:cNvPr>
          <p:cNvSpPr txBox="1"/>
          <p:nvPr/>
        </p:nvSpPr>
        <p:spPr>
          <a:xfrm>
            <a:off x="1499170" y="2340511"/>
            <a:ext cx="2152437" cy="27699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Маржа банковской прибыли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71C8FE-EA02-7E53-8639-9138902CE2C1}"/>
              </a:ext>
            </a:extLst>
          </p:cNvPr>
          <p:cNvSpPr txBox="1"/>
          <p:nvPr/>
        </p:nvSpPr>
        <p:spPr>
          <a:xfrm>
            <a:off x="1679825" y="4223871"/>
            <a:ext cx="1828799" cy="4616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 rtl="0"/>
            <a:r>
              <a:rPr lang="ru" sz="1200" b="1" i="0" u="none" strike="noStrike">
                <a:latin typeface="Calibri"/>
              </a:rPr>
              <a:t>Премия за риск заемщика (З)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A0CE712-4748-A695-D7DC-9BAC8EA7B38B}"/>
              </a:ext>
            </a:extLst>
          </p:cNvPr>
          <p:cNvSpPr/>
          <p:nvPr/>
        </p:nvSpPr>
        <p:spPr>
          <a:xfrm>
            <a:off x="1600200" y="6094509"/>
            <a:ext cx="2014582" cy="508843"/>
          </a:xfrm>
          <a:prstGeom prst="rect">
            <a:avLst/>
          </a:prstGeom>
          <a:noFill/>
          <a:ln w="38100">
            <a:solidFill>
              <a:srgbClr val="00285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B20D8E3-B34E-2264-D559-0F889E275BBE}"/>
              </a:ext>
            </a:extLst>
          </p:cNvPr>
          <p:cNvSpPr txBox="1"/>
          <p:nvPr/>
        </p:nvSpPr>
        <p:spPr>
          <a:xfrm>
            <a:off x="7752275" y="1371619"/>
            <a:ext cx="3857471" cy="354328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noAutofit/>
          </a:bodyPr>
          <a:lstStyle/>
          <a:p>
            <a:pPr algn="ctr" rtl="0"/>
            <a:r>
              <a:rPr lang="ru" sz="14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Основные преимущества</a:t>
            </a:r>
          </a:p>
          <a:p>
            <a:endParaRPr lang="en-GB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/>
            <a:r>
              <a:rPr lang="ru" sz="12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Обеспечивает доступ к долгосрочному финансированию</a:t>
            </a:r>
          </a:p>
          <a:p>
            <a:endParaRPr lang="en-GB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  <a:t>Срок погашения кредита, предоставленного с поддержкой UKEF, может составлять </a:t>
            </a:r>
            <a:r>
              <a:rPr lang="ru" sz="12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до 15 лет</a:t>
            </a:r>
            <a: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  <a:t>, включая период строительства, </a:t>
            </a:r>
            <a:r>
              <a:rPr lang="ru" sz="12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в отличие от 7 лет</a:t>
            </a:r>
            <a: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  <a:t> для кредита без покрытия коммерческими рисками</a:t>
            </a:r>
            <a:b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</a:br>
            <a:endParaRPr lang="en-GB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/>
            <a:r>
              <a:rPr lang="ru" sz="12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Кредитование с пониженными рисками для обеспечения конкурентоспособных ставок</a:t>
            </a:r>
          </a:p>
          <a:p>
            <a:endParaRPr lang="en-GB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  <a:t>Гарантия UKEF, подкрепленная полным доверием и кредитом правительства Великобритании (рейтинг AA)– открывает льготные ставки для заемщика</a:t>
            </a:r>
            <a:b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</a:br>
            <a:endParaRPr lang="en-GB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/>
            <a:r>
              <a:rPr lang="ru" sz="12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Обеспечивает стабильное финансирование</a:t>
            </a:r>
          </a:p>
          <a:p>
            <a:endParaRPr lang="en-GB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  <a:t>Являясь членом Парижского клуба, UKEF придерживается долгосрочного партнерского подхода к реструктуризации долга</a:t>
            </a:r>
            <a:b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</a:br>
            <a:endParaRPr lang="en-GB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A4147D2-AA9A-F8EC-5E9D-BC8912554B93}"/>
              </a:ext>
            </a:extLst>
          </p:cNvPr>
          <p:cNvCxnSpPr/>
          <p:nvPr/>
        </p:nvCxnSpPr>
        <p:spPr>
          <a:xfrm>
            <a:off x="3614782" y="3427510"/>
            <a:ext cx="974120" cy="1727497"/>
          </a:xfrm>
          <a:prstGeom prst="line">
            <a:avLst/>
          </a:prstGeom>
          <a:ln w="19050">
            <a:solidFill>
              <a:srgbClr val="0028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871369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376D98C8-8F9D-559E-8A56-95A65234BAB7}"/>
              </a:ext>
            </a:extLst>
          </p:cNvPr>
          <p:cNvSpPr/>
          <p:nvPr/>
        </p:nvSpPr>
        <p:spPr>
          <a:xfrm>
            <a:off x="1380565" y="5145739"/>
            <a:ext cx="4231341" cy="636494"/>
          </a:xfrm>
          <a:prstGeom prst="roundRect">
            <a:avLst/>
          </a:prstGeom>
          <a:solidFill>
            <a:srgbClr val="46C3F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2B22073-0564-EA50-F87A-31265FE61938}"/>
              </a:ext>
            </a:extLst>
          </p:cNvPr>
          <p:cNvSpPr/>
          <p:nvPr/>
        </p:nvSpPr>
        <p:spPr>
          <a:xfrm>
            <a:off x="5699732" y="5145739"/>
            <a:ext cx="4231341" cy="6364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FA2F1598-AFEE-316A-002D-E1FDC6D7E733}"/>
              </a:ext>
            </a:extLst>
          </p:cNvPr>
          <p:cNvSpPr/>
          <p:nvPr/>
        </p:nvSpPr>
        <p:spPr>
          <a:xfrm>
            <a:off x="1380565" y="4356845"/>
            <a:ext cx="4231341" cy="636494"/>
          </a:xfrm>
          <a:prstGeom prst="roundRect">
            <a:avLst/>
          </a:prstGeom>
          <a:solidFill>
            <a:srgbClr val="46C3F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82D321-102D-E4D1-8012-3ACD10C7D523}"/>
              </a:ext>
            </a:extLst>
          </p:cNvPr>
          <p:cNvSpPr/>
          <p:nvPr/>
        </p:nvSpPr>
        <p:spPr>
          <a:xfrm>
            <a:off x="5699732" y="4356845"/>
            <a:ext cx="4231341" cy="6364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037DF2B-3C1E-A42E-75FE-0C0C886354D3}"/>
              </a:ext>
            </a:extLst>
          </p:cNvPr>
          <p:cNvSpPr/>
          <p:nvPr/>
        </p:nvSpPr>
        <p:spPr>
          <a:xfrm>
            <a:off x="1380565" y="3567951"/>
            <a:ext cx="4231341" cy="636494"/>
          </a:xfrm>
          <a:prstGeom prst="roundRect">
            <a:avLst/>
          </a:prstGeom>
          <a:solidFill>
            <a:srgbClr val="46C3F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7A51F79-2B39-65A4-4785-C7F50F34B995}"/>
              </a:ext>
            </a:extLst>
          </p:cNvPr>
          <p:cNvSpPr/>
          <p:nvPr/>
        </p:nvSpPr>
        <p:spPr>
          <a:xfrm>
            <a:off x="5699732" y="3567951"/>
            <a:ext cx="4231341" cy="6364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46DA5E1-DFC9-6229-B151-AFE4E561A3B1}"/>
              </a:ext>
            </a:extLst>
          </p:cNvPr>
          <p:cNvSpPr/>
          <p:nvPr/>
        </p:nvSpPr>
        <p:spPr>
          <a:xfrm>
            <a:off x="1380565" y="2779057"/>
            <a:ext cx="4231341" cy="636494"/>
          </a:xfrm>
          <a:prstGeom prst="roundRect">
            <a:avLst/>
          </a:prstGeom>
          <a:solidFill>
            <a:srgbClr val="46C3F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F3E3298-18C7-63CB-91EB-3E6AD4EAEFC0}"/>
              </a:ext>
            </a:extLst>
          </p:cNvPr>
          <p:cNvSpPr/>
          <p:nvPr/>
        </p:nvSpPr>
        <p:spPr>
          <a:xfrm>
            <a:off x="5699732" y="2779057"/>
            <a:ext cx="4231341" cy="6364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B4A0CFE-2906-DA28-D2F2-055B3AEB59E8}"/>
              </a:ext>
            </a:extLst>
          </p:cNvPr>
          <p:cNvSpPr/>
          <p:nvPr/>
        </p:nvSpPr>
        <p:spPr>
          <a:xfrm>
            <a:off x="1380565" y="1990163"/>
            <a:ext cx="4231341" cy="636494"/>
          </a:xfrm>
          <a:prstGeom prst="roundRect">
            <a:avLst/>
          </a:prstGeom>
          <a:solidFill>
            <a:srgbClr val="46C3F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BA5343A-7568-3DDF-F174-814F24B361C4}"/>
              </a:ext>
            </a:extLst>
          </p:cNvPr>
          <p:cNvSpPr/>
          <p:nvPr/>
        </p:nvSpPr>
        <p:spPr>
          <a:xfrm>
            <a:off x="5699732" y="1990163"/>
            <a:ext cx="4231341" cy="6364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FB86C76-CF28-3503-2756-4C53CE6D241D}"/>
              </a:ext>
            </a:extLst>
          </p:cNvPr>
          <p:cNvSpPr/>
          <p:nvPr/>
        </p:nvSpPr>
        <p:spPr>
          <a:xfrm>
            <a:off x="1380565" y="1201269"/>
            <a:ext cx="4231341" cy="636494"/>
          </a:xfrm>
          <a:prstGeom prst="roundRect">
            <a:avLst/>
          </a:prstGeom>
          <a:solidFill>
            <a:srgbClr val="46C3F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en-GB" sz="1200">
                <a:solidFill>
                  <a:srgbClr val="00206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    </a:t>
            </a:r>
            <a:endParaRPr lang="en-US" sz="1200">
              <a:solidFill>
                <a:srgbClr val="002060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FEF12A-B1C2-AC3F-23B3-272DF4D4F270}"/>
              </a:ext>
            </a:extLst>
          </p:cNvPr>
          <p:cNvSpPr txBox="1"/>
          <p:nvPr/>
        </p:nvSpPr>
        <p:spPr>
          <a:xfrm>
            <a:off x="1549073" y="297749"/>
            <a:ext cx="8457721" cy="40011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defPPr>
              <a:defRPr lang="en-US"/>
            </a:defPPr>
            <a:lvl1pPr>
              <a:defRPr sz="2400" b="1">
                <a:solidFill>
                  <a:srgbClr val="00285F"/>
                </a:solidFill>
                <a:ea typeface="Fira Sans"/>
                <a:cs typeface="Fira Sans"/>
              </a:defRPr>
            </a:lvl1pPr>
          </a:lstStyle>
          <a:p>
            <a:pPr rtl="0"/>
            <a:r>
              <a:rPr lang="ru" sz="2000" b="1" i="0" u="none" strike="noStrike">
                <a:latin typeface="Arial"/>
                <a:cs typeface="Arial"/>
                <a:sym typeface="Fira Sans"/>
              </a:rPr>
              <a:t>... и предоставляет покупателю дополнительные возможности для гибкости …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ED566C1-247D-9A3C-1384-2C5A0D0C96AC}"/>
              </a:ext>
            </a:extLst>
          </p:cNvPr>
          <p:cNvSpPr/>
          <p:nvPr/>
        </p:nvSpPr>
        <p:spPr>
          <a:xfrm>
            <a:off x="1082867" y="1201269"/>
            <a:ext cx="681318" cy="63649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4791B2D-9DA1-DC7F-FC9D-209811814772}"/>
              </a:ext>
            </a:extLst>
          </p:cNvPr>
          <p:cNvSpPr/>
          <p:nvPr/>
        </p:nvSpPr>
        <p:spPr>
          <a:xfrm>
            <a:off x="1082867" y="1990163"/>
            <a:ext cx="681318" cy="63649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08DC6B6-140C-B3D0-78E7-991D6C384D20}"/>
              </a:ext>
            </a:extLst>
          </p:cNvPr>
          <p:cNvSpPr/>
          <p:nvPr/>
        </p:nvSpPr>
        <p:spPr>
          <a:xfrm>
            <a:off x="1082867" y="2779057"/>
            <a:ext cx="681318" cy="63649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1695B30-A8AD-9920-81E6-DD65D791E057}"/>
              </a:ext>
            </a:extLst>
          </p:cNvPr>
          <p:cNvSpPr/>
          <p:nvPr/>
        </p:nvSpPr>
        <p:spPr>
          <a:xfrm>
            <a:off x="1082867" y="3567951"/>
            <a:ext cx="681318" cy="63649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3C3CE98-10E9-447F-9ECC-4095A124940D}"/>
              </a:ext>
            </a:extLst>
          </p:cNvPr>
          <p:cNvSpPr/>
          <p:nvPr/>
        </p:nvSpPr>
        <p:spPr>
          <a:xfrm>
            <a:off x="1082867" y="4356845"/>
            <a:ext cx="681318" cy="63649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109E1AA-286A-5553-46FE-B3D9C4ED60A1}"/>
              </a:ext>
            </a:extLst>
          </p:cNvPr>
          <p:cNvSpPr/>
          <p:nvPr/>
        </p:nvSpPr>
        <p:spPr>
          <a:xfrm>
            <a:off x="1082867" y="5145739"/>
            <a:ext cx="681318" cy="63649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C7EED6-738E-6CB1-E32A-71EC72C6F360}"/>
              </a:ext>
            </a:extLst>
          </p:cNvPr>
          <p:cNvSpPr txBox="1"/>
          <p:nvPr/>
        </p:nvSpPr>
        <p:spPr>
          <a:xfrm>
            <a:off x="1266643" y="1334850"/>
            <a:ext cx="313765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800" b="1" i="0" u="none" strike="noStrike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27706F-4D76-6E52-1EC4-50D99279F02B}"/>
              </a:ext>
            </a:extLst>
          </p:cNvPr>
          <p:cNvSpPr txBox="1"/>
          <p:nvPr/>
        </p:nvSpPr>
        <p:spPr>
          <a:xfrm>
            <a:off x="1266643" y="2123744"/>
            <a:ext cx="313765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800" b="1" i="0" u="none" strike="noStrike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224DFA-D347-F484-9C68-364EF993E047}"/>
              </a:ext>
            </a:extLst>
          </p:cNvPr>
          <p:cNvSpPr txBox="1"/>
          <p:nvPr/>
        </p:nvSpPr>
        <p:spPr>
          <a:xfrm>
            <a:off x="1266642" y="2912638"/>
            <a:ext cx="313765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800" b="1" i="0" u="none" strike="noStrike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8489A34-290D-FE0F-D48B-314F36C18489}"/>
              </a:ext>
            </a:extLst>
          </p:cNvPr>
          <p:cNvSpPr txBox="1"/>
          <p:nvPr/>
        </p:nvSpPr>
        <p:spPr>
          <a:xfrm>
            <a:off x="1266642" y="3701532"/>
            <a:ext cx="313765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800" b="1" i="0" u="none" strike="noStrike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BCBCB83-C9C3-8903-96AB-C9B83C5D3A72}"/>
              </a:ext>
            </a:extLst>
          </p:cNvPr>
          <p:cNvSpPr txBox="1"/>
          <p:nvPr/>
        </p:nvSpPr>
        <p:spPr>
          <a:xfrm>
            <a:off x="1266642" y="4490426"/>
            <a:ext cx="313765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800" b="1" i="0" u="none" strike="noStrike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AD65A01-A7C9-A9AE-50AE-07BF59DFBD3F}"/>
              </a:ext>
            </a:extLst>
          </p:cNvPr>
          <p:cNvSpPr txBox="1"/>
          <p:nvPr/>
        </p:nvSpPr>
        <p:spPr>
          <a:xfrm>
            <a:off x="1266642" y="5279320"/>
            <a:ext cx="313765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800" b="1" i="0" u="none" strike="noStrike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87D2FAE-FDFB-79DB-6091-02EBE3588A0F}"/>
              </a:ext>
            </a:extLst>
          </p:cNvPr>
          <p:cNvSpPr/>
          <p:nvPr/>
        </p:nvSpPr>
        <p:spPr>
          <a:xfrm>
            <a:off x="5699732" y="1201269"/>
            <a:ext cx="4231341" cy="6364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Verdana"/>
                <a:cs typeface="Times New Roman"/>
              </a:rPr>
              <a:t>UKEF устанавливает минимальный порог для товаров и услуг из Великобритании на уровне 20% и может финансировать весь проект, включая местные товары и услуги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24235E3-B8D7-3D97-8341-9C2AB4753A66}"/>
              </a:ext>
            </a:extLst>
          </p:cNvPr>
          <p:cNvSpPr txBox="1"/>
          <p:nvPr/>
        </p:nvSpPr>
        <p:spPr>
          <a:xfrm>
            <a:off x="1724134" y="2041748"/>
            <a:ext cx="3726657" cy="563231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lang="ru" sz="1200" dirty="0">
                <a:solidFill>
                  <a:srgbClr val="FFFFFF"/>
                </a:solidFill>
                <a:latin typeface="Arial"/>
                <a:ea typeface="Verdana"/>
                <a:cs typeface="Arial"/>
              </a:rPr>
              <a:t>П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Verdana"/>
                <a:cs typeface="Arial"/>
              </a:rPr>
              <a:t>ланируете сотрудничать с подрядчиком, не являющимся британским; или международный подрядчик получил контракт на проект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9AF225B-8D17-0358-58DF-543B190C7900}"/>
              </a:ext>
            </a:extLst>
          </p:cNvPr>
          <p:cNvSpPr txBox="1"/>
          <p:nvPr/>
        </p:nvSpPr>
        <p:spPr>
          <a:xfrm>
            <a:off x="5701553" y="2079116"/>
            <a:ext cx="3892502" cy="50634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Verdana"/>
                <a:cs typeface="Times New Roman"/>
              </a:rPr>
              <a:t>UKEF работает с множеством EPC-подрядчиков из различных стран, которые поставляют продукцию из Великобритании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D8E2098-57F1-E24E-D82A-F15263D0D4AD}"/>
              </a:ext>
            </a:extLst>
          </p:cNvPr>
          <p:cNvSpPr txBox="1"/>
          <p:nvPr/>
        </p:nvSpPr>
        <p:spPr>
          <a:xfrm>
            <a:off x="1709827" y="2845395"/>
            <a:ext cx="3639671" cy="53046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Verdana"/>
                <a:cs typeface="Arial"/>
              </a:rPr>
              <a:t>Предпочитаете свои банки-партнеры, или вы открыты для возможности установить новые партнерские отношения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5F0FC9C-A573-993F-70A5-14F3BC56CC4B}"/>
              </a:ext>
            </a:extLst>
          </p:cNvPr>
          <p:cNvSpPr txBox="1"/>
          <p:nvPr/>
        </p:nvSpPr>
        <p:spPr>
          <a:xfrm>
            <a:off x="5689780" y="2766426"/>
            <a:ext cx="4231341" cy="64106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Verdana"/>
                <a:cs typeface="Times New Roman"/>
              </a:rPr>
              <a:t>UKEF поддерживает отношения с многочисленными международными банками, небанковскими финансовыми институтами и местными банками, которые будут структурировать транзакцию и обеспечивать ликвидность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7" name="Picture 36" descr="Logo, company name&#10;&#10;Description automatically generated">
            <a:extLst>
              <a:ext uri="{FF2B5EF4-FFF2-40B4-BE49-F238E27FC236}">
                <a16:creationId xmlns:a16="http://schemas.microsoft.com/office/drawing/2014/main" id="{980BCB4E-42F1-5EEF-B57D-A7A9DC3BA7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2019" y="2628029"/>
            <a:ext cx="324286" cy="187659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56803BC4-B168-FB8C-E669-5278CAAD0186}"/>
              </a:ext>
            </a:extLst>
          </p:cNvPr>
          <p:cNvGrpSpPr/>
          <p:nvPr/>
        </p:nvGrpSpPr>
        <p:grpSpPr>
          <a:xfrm>
            <a:off x="10060493" y="1291271"/>
            <a:ext cx="1839975" cy="1931320"/>
            <a:chOff x="562836" y="-1062394"/>
            <a:chExt cx="5826605" cy="4544121"/>
          </a:xfrm>
        </p:grpSpPr>
        <p:pic>
          <p:nvPicPr>
            <p:cNvPr id="39" name="Picture 55" descr="Contracta Construction logo">
              <a:extLst>
                <a:ext uri="{FF2B5EF4-FFF2-40B4-BE49-F238E27FC236}">
                  <a16:creationId xmlns:a16="http://schemas.microsoft.com/office/drawing/2014/main" id="{B85439DE-4351-B5A7-1BC4-43295BB1F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2743674" y="34438"/>
              <a:ext cx="1423171" cy="490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A1ADCC04-594D-4B5C-D750-BDDE3542F338}"/>
                </a:ext>
              </a:extLst>
            </p:cNvPr>
            <p:cNvGrpSpPr/>
            <p:nvPr/>
          </p:nvGrpSpPr>
          <p:grpSpPr>
            <a:xfrm>
              <a:off x="562836" y="-1062394"/>
              <a:ext cx="5826605" cy="4544121"/>
              <a:chOff x="562836" y="-1062394"/>
              <a:chExt cx="5826605" cy="4544121"/>
            </a:xfrm>
          </p:grpSpPr>
          <p:pic>
            <p:nvPicPr>
              <p:cNvPr id="41" name="Picture 6" descr="Propav Infraestructuras | Club de Exportadores e Inversores Españoles">
                <a:extLst>
                  <a:ext uri="{FF2B5EF4-FFF2-40B4-BE49-F238E27FC236}">
                    <a16:creationId xmlns:a16="http://schemas.microsoft.com/office/drawing/2014/main" id="{9C1EE320-6322-B43C-02C8-1787F4FCB98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2849584" y="2744499"/>
                <a:ext cx="1211345" cy="7372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53C7FDCE-A5F1-ADEB-E9ED-F0DE8B3D5623}"/>
                  </a:ext>
                </a:extLst>
              </p:cNvPr>
              <p:cNvGrpSpPr/>
              <p:nvPr/>
            </p:nvGrpSpPr>
            <p:grpSpPr>
              <a:xfrm>
                <a:off x="562836" y="-1062394"/>
                <a:ext cx="5826605" cy="4401159"/>
                <a:chOff x="185679" y="-317641"/>
                <a:chExt cx="7768806" cy="5868214"/>
              </a:xfrm>
            </p:grpSpPr>
            <p:pic>
              <p:nvPicPr>
                <p:cNvPr id="43" name="Picture 42">
                  <a:extLst>
                    <a:ext uri="{FF2B5EF4-FFF2-40B4-BE49-F238E27FC236}">
                      <a16:creationId xmlns:a16="http://schemas.microsoft.com/office/drawing/2014/main" id="{031CD41A-B501-2EAD-0DC6-038A308E5EC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190382" y="4959642"/>
                  <a:ext cx="2764103" cy="559732"/>
                </a:xfrm>
                <a:prstGeom prst="rect">
                  <a:avLst/>
                </a:prstGeom>
              </p:spPr>
            </p:pic>
            <p:pic>
              <p:nvPicPr>
                <p:cNvPr id="45" name="Picture 4" descr="Colas UK Infrastructure Contractor | Highway &amp; Airport Contractor">
                  <a:extLst>
                    <a:ext uri="{FF2B5EF4-FFF2-40B4-BE49-F238E27FC236}">
                      <a16:creationId xmlns:a16="http://schemas.microsoft.com/office/drawing/2014/main" id="{FC9422D6-6BD2-BFE5-79E1-4D16C5D85B5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22768" b="24778"/>
                <a:stretch>
                  <a:fillRect/>
                </a:stretch>
              </p:blipFill>
              <p:spPr bwMode="auto">
                <a:xfrm>
                  <a:off x="445342" y="3676180"/>
                  <a:ext cx="1600818" cy="83969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46" name="Picture 45">
                  <a:extLst>
                    <a:ext uri="{FF2B5EF4-FFF2-40B4-BE49-F238E27FC236}">
                      <a16:creationId xmlns:a16="http://schemas.microsoft.com/office/drawing/2014/main" id="{18B1095E-01B0-830A-D23A-797709B3CAD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398754" y="2752102"/>
                  <a:ext cx="1873085" cy="519128"/>
                </a:xfrm>
                <a:prstGeom prst="rect">
                  <a:avLst/>
                </a:prstGeom>
              </p:spPr>
            </p:pic>
            <p:pic>
              <p:nvPicPr>
                <p:cNvPr id="47" name="Picture 46">
                  <a:extLst>
                    <a:ext uri="{FF2B5EF4-FFF2-40B4-BE49-F238E27FC236}">
                      <a16:creationId xmlns:a16="http://schemas.microsoft.com/office/drawing/2014/main" id="{01332962-2640-AE66-28CA-0AF2F01F88E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3351772" y="2406119"/>
                  <a:ext cx="1952539" cy="1131019"/>
                </a:xfrm>
                <a:prstGeom prst="rect">
                  <a:avLst/>
                </a:prstGeom>
              </p:spPr>
            </p:pic>
            <p:pic>
              <p:nvPicPr>
                <p:cNvPr id="48" name="Picture 47">
                  <a:extLst>
                    <a:ext uri="{FF2B5EF4-FFF2-40B4-BE49-F238E27FC236}">
                      <a16:creationId xmlns:a16="http://schemas.microsoft.com/office/drawing/2014/main" id="{58EA046B-9F71-41FB-E6BB-A426174E193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85679" y="5080792"/>
                  <a:ext cx="2023675" cy="469781"/>
                </a:xfrm>
                <a:prstGeom prst="rect">
                  <a:avLst/>
                </a:prstGeom>
              </p:spPr>
            </p:pic>
            <p:pic>
              <p:nvPicPr>
                <p:cNvPr id="49" name="Picture 2" descr="Case Study Bouygue Construction">
                  <a:extLst>
                    <a:ext uri="{FF2B5EF4-FFF2-40B4-BE49-F238E27FC236}">
                      <a16:creationId xmlns:a16="http://schemas.microsoft.com/office/drawing/2014/main" id="{19267F7D-AAC7-2DF4-6915-18698741488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 bwMode="auto">
                <a:xfrm>
                  <a:off x="5866696" y="-183911"/>
                  <a:ext cx="2033115" cy="7812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0" name="Picture 49">
                  <a:extLst>
                    <a:ext uri="{FF2B5EF4-FFF2-40B4-BE49-F238E27FC236}">
                      <a16:creationId xmlns:a16="http://schemas.microsoft.com/office/drawing/2014/main" id="{514F278E-DE49-88E5-D7EC-D1DDC27B441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028073" y="2669263"/>
                  <a:ext cx="1369216" cy="684607"/>
                </a:xfrm>
                <a:prstGeom prst="rect">
                  <a:avLst/>
                </a:prstGeom>
              </p:spPr>
            </p:pic>
            <p:pic>
              <p:nvPicPr>
                <p:cNvPr id="51" name="Picture 50">
                  <a:extLst>
                    <a:ext uri="{FF2B5EF4-FFF2-40B4-BE49-F238E27FC236}">
                      <a16:creationId xmlns:a16="http://schemas.microsoft.com/office/drawing/2014/main" id="{B30C4E56-E27A-00DC-EC41-D9A44AB3EBA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3093464" y="3871658"/>
                  <a:ext cx="2096918" cy="559733"/>
                </a:xfrm>
                <a:prstGeom prst="rect">
                  <a:avLst/>
                </a:prstGeom>
              </p:spPr>
            </p:pic>
            <p:pic>
              <p:nvPicPr>
                <p:cNvPr id="52" name="Picture 51">
                  <a:extLst>
                    <a:ext uri="{FF2B5EF4-FFF2-40B4-BE49-F238E27FC236}">
                      <a16:creationId xmlns:a16="http://schemas.microsoft.com/office/drawing/2014/main" id="{FB864C16-9631-4BE1-D80E-16A6698D997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06068" y="-317641"/>
                  <a:ext cx="1934021" cy="840877"/>
                </a:xfrm>
                <a:prstGeom prst="rect">
                  <a:avLst/>
                </a:prstGeom>
              </p:spPr>
            </p:pic>
            <p:pic>
              <p:nvPicPr>
                <p:cNvPr id="53" name="Picture 52">
                  <a:extLst>
                    <a:ext uri="{FF2B5EF4-FFF2-40B4-BE49-F238E27FC236}">
                      <a16:creationId xmlns:a16="http://schemas.microsoft.com/office/drawing/2014/main" id="{55053AA8-F72F-9B41-05A8-0A09498865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83399" y="783017"/>
                  <a:ext cx="1952542" cy="1253697"/>
                </a:xfrm>
                <a:prstGeom prst="rect">
                  <a:avLst/>
                </a:prstGeom>
              </p:spPr>
            </p:pic>
            <p:pic>
              <p:nvPicPr>
                <p:cNvPr id="54" name="Picture 53">
                  <a:extLst>
                    <a:ext uri="{FF2B5EF4-FFF2-40B4-BE49-F238E27FC236}">
                      <a16:creationId xmlns:a16="http://schemas.microsoft.com/office/drawing/2014/main" id="{E559A3E6-028B-D2FA-2449-13B34194743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262714" y="-122250"/>
                  <a:ext cx="1681357" cy="666198"/>
                </a:xfrm>
                <a:prstGeom prst="rect">
                  <a:avLst/>
                </a:prstGeom>
              </p:spPr>
            </p:pic>
            <p:pic>
              <p:nvPicPr>
                <p:cNvPr id="2" name="Picture 1">
                  <a:extLst>
                    <a:ext uri="{FF2B5EF4-FFF2-40B4-BE49-F238E27FC236}">
                      <a16:creationId xmlns:a16="http://schemas.microsoft.com/office/drawing/2014/main" id="{D65E15F2-9E85-D358-01A4-141D5CF3BA2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354106" y="1122550"/>
                  <a:ext cx="950678" cy="730324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4E7991C3-3DBC-F28C-10A6-AA8F1BA93997}"/>
              </a:ext>
            </a:extLst>
          </p:cNvPr>
          <p:cNvSpPr txBox="1"/>
          <p:nvPr/>
        </p:nvSpPr>
        <p:spPr>
          <a:xfrm>
            <a:off x="1738241" y="3719697"/>
            <a:ext cx="3569773" cy="40626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Verdana"/>
                <a:cs typeface="Arial"/>
              </a:rPr>
              <a:t>В поиске различных вариантов структурирования вашего проекта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0249065-FAE8-D7CE-FF9F-8048EB2A0FBD}"/>
              </a:ext>
            </a:extLst>
          </p:cNvPr>
          <p:cNvSpPr txBox="1"/>
          <p:nvPr/>
        </p:nvSpPr>
        <p:spPr>
          <a:xfrm>
            <a:off x="5734258" y="3575004"/>
            <a:ext cx="4162283" cy="563231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Verdana"/>
                <a:cs typeface="Times New Roman"/>
              </a:rPr>
              <a:t>UKEF нацелено на поддержку различных финансовых моделей и решений, включая суверенные EPC+F, корпоративные, ГЧП, исламские финансы, кредитные линии и рамочные соглашения ...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8DCE14B-B04D-8C98-C01C-C55B3D0EAB99}"/>
              </a:ext>
            </a:extLst>
          </p:cNvPr>
          <p:cNvSpPr txBox="1"/>
          <p:nvPr/>
        </p:nvSpPr>
        <p:spPr>
          <a:xfrm>
            <a:off x="1694330" y="4458745"/>
            <a:ext cx="3839715" cy="36933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lang="ru" sz="1200" dirty="0">
                <a:solidFill>
                  <a:srgbClr val="FFFFFF"/>
                </a:solidFill>
                <a:latin typeface="Arial"/>
                <a:ea typeface="Verdana"/>
                <a:cs typeface="Arial"/>
              </a:rPr>
              <a:t>Х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Verdana"/>
                <a:cs typeface="Arial"/>
              </a:rPr>
              <a:t>отите максимально увеличить сумму, которую можете взять в займы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BFB83E9-D2F5-9E49-5299-97E2897063A5}"/>
              </a:ext>
            </a:extLst>
          </p:cNvPr>
          <p:cNvSpPr txBox="1"/>
          <p:nvPr/>
        </p:nvSpPr>
        <p:spPr>
          <a:xfrm>
            <a:off x="6169467" y="4487080"/>
            <a:ext cx="3291867" cy="31266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Verdana"/>
                <a:cs typeface="Times New Roman"/>
              </a:rPr>
              <a:t>UKEF может профинансировать премию за счет займа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3438D34-841A-CECE-791B-EA5D556F3673}"/>
              </a:ext>
            </a:extLst>
          </p:cNvPr>
          <p:cNvSpPr txBox="1"/>
          <p:nvPr/>
        </p:nvSpPr>
        <p:spPr>
          <a:xfrm>
            <a:off x="1694330" y="5348988"/>
            <a:ext cx="4008209" cy="249299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lang="ru" sz="1200" dirty="0">
                <a:solidFill>
                  <a:srgbClr val="FFFFFF"/>
                </a:solidFill>
                <a:latin typeface="Arial"/>
                <a:ea typeface="Verdana"/>
                <a:cs typeface="Times New Roman"/>
              </a:rPr>
              <a:t>Х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Verdana"/>
                <a:cs typeface="Times New Roman"/>
              </a:rPr>
              <a:t>отите финансировать проект в местной валюте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0725646-F02E-9BC0-4C37-9B80C7B00FAF}"/>
              </a:ext>
            </a:extLst>
          </p:cNvPr>
          <p:cNvSpPr txBox="1"/>
          <p:nvPr/>
        </p:nvSpPr>
        <p:spPr>
          <a:xfrm>
            <a:off x="5897867" y="5266143"/>
            <a:ext cx="3892503" cy="41278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rgbClr val="076B3B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Verdana"/>
                <a:cs typeface="Times New Roman"/>
              </a:rPr>
              <a:t>UKEF предлагает финансирование в местной валюте для более чем 60 подходящих рынков 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9C4E82A5-E678-78A7-E730-F3D5B3946862}"/>
              </a:ext>
            </a:extLst>
          </p:cNvPr>
          <p:cNvSpPr txBox="1"/>
          <p:nvPr/>
        </p:nvSpPr>
        <p:spPr>
          <a:xfrm>
            <a:off x="1765552" y="1288683"/>
            <a:ext cx="3515150" cy="46166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rtl="0"/>
            <a:r>
              <a:rPr lang="ru" sz="1200" dirty="0">
                <a:solidFill>
                  <a:srgbClr val="FFFFFF"/>
                </a:solidFill>
                <a:latin typeface="Arial"/>
                <a:ea typeface="Verdana"/>
                <a:cs typeface="Arial"/>
              </a:rPr>
              <a:t>Х</a:t>
            </a:r>
            <a:r>
              <a:rPr lang="ru" sz="1200" b="0" i="0" u="none" strike="noStrike" dirty="0">
                <a:solidFill>
                  <a:srgbClr val="FFFFFF"/>
                </a:solidFill>
                <a:latin typeface="Arial"/>
                <a:ea typeface="Verdana"/>
                <a:cs typeface="Arial"/>
              </a:rPr>
              <a:t>отите увеличить уровняь занятости в своей стране и покупать у местных поставщиков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322AAAF-D3EB-69CD-3D09-D748F725480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549431" y="5320210"/>
            <a:ext cx="744682" cy="28755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CD19A32-7FB1-3633-C0F9-C8B2C4D35FB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109133" y="4597731"/>
            <a:ext cx="369961" cy="29111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2D74356-6664-1BB9-82DE-4D0DD12B13A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121992" y="3632847"/>
            <a:ext cx="821833" cy="313079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24FD690-8914-30F0-4499-9880E53DFB32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1040420" y="4210211"/>
            <a:ext cx="735885" cy="276868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09DA6-0438-01A3-0745-4048542FC27A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109133" y="3613342"/>
            <a:ext cx="915621" cy="346243"/>
          </a:xfrm>
          <a:prstGeom prst="rect">
            <a:avLst/>
          </a:prstGeom>
        </p:spPr>
      </p:pic>
      <p:pic>
        <p:nvPicPr>
          <p:cNvPr id="68" name="Picture 67" descr="A blue and white logo&#10;&#10;Description automatically generated">
            <a:extLst>
              <a:ext uri="{FF2B5EF4-FFF2-40B4-BE49-F238E27FC236}">
                <a16:creationId xmlns:a16="http://schemas.microsoft.com/office/drawing/2014/main" id="{7B63C951-52FD-2503-FD53-61C5F5B11D98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193415" y="4121454"/>
            <a:ext cx="681318" cy="451743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BC410FFF-E3DB-5158-6026-B998878C32DD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376131" y="4927186"/>
            <a:ext cx="972659" cy="33895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8AF2A292-49AD-286B-2F93-1B42B4D573A7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0201597" y="4612720"/>
            <a:ext cx="581025" cy="26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1040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iagram of a diagram&#10;&#10;Description automatically generated">
            <a:extLst>
              <a:ext uri="{FF2B5EF4-FFF2-40B4-BE49-F238E27FC236}">
                <a16:creationId xmlns:a16="http://schemas.microsoft.com/office/drawing/2014/main" id="{17047446-501A-FBCC-A9C6-F01925761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1988" y="2503944"/>
            <a:ext cx="6800850" cy="34645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57F346-BC06-184F-B5C4-E1DEB26A8FE7}"/>
              </a:ext>
            </a:extLst>
          </p:cNvPr>
          <p:cNvSpPr txBox="1"/>
          <p:nvPr/>
        </p:nvSpPr>
        <p:spPr>
          <a:xfrm>
            <a:off x="1212354" y="472654"/>
            <a:ext cx="10638263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noAutofit/>
          </a:bodyPr>
          <a:lstStyle/>
          <a:p>
            <a:pPr rtl="0"/>
            <a:r>
              <a:rPr lang="ru" sz="2000" b="1" i="0" u="none" strike="noStrike">
                <a:solidFill>
                  <a:srgbClr val="00285F"/>
                </a:solidFill>
                <a:latin typeface="Arial"/>
                <a:ea typeface="Open Sans Semibold"/>
                <a:cs typeface="Arial"/>
              </a:rPr>
              <a:t>... соответствие международным стандартам для обеспечения устойчивости проектов и максимального положительного экономического и социального воздействия.</a:t>
            </a:r>
          </a:p>
        </p:txBody>
      </p:sp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1D75E4F7-9B04-0712-8D64-EAF746E6BA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49" y="469511"/>
            <a:ext cx="838200" cy="7143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8AC7392-4403-74A8-3440-6511392B4C59}"/>
              </a:ext>
            </a:extLst>
          </p:cNvPr>
          <p:cNvSpPr/>
          <p:nvPr/>
        </p:nvSpPr>
        <p:spPr>
          <a:xfrm>
            <a:off x="942975" y="1379700"/>
            <a:ext cx="3930066" cy="5120390"/>
          </a:xfrm>
          <a:prstGeom prst="rect">
            <a:avLst/>
          </a:prstGeom>
          <a:solidFill>
            <a:srgbClr val="46C3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138325-7DA5-1502-B6F2-A1EA9AF28C2E}"/>
              </a:ext>
            </a:extLst>
          </p:cNvPr>
          <p:cNvSpPr txBox="1"/>
          <p:nvPr/>
        </p:nvSpPr>
        <p:spPr>
          <a:xfrm>
            <a:off x="942975" y="1549854"/>
            <a:ext cx="3819146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r>
              <a:rPr lang="ru" sz="1600" b="1" i="0" u="none" strike="noStrike">
                <a:solidFill>
                  <a:srgbClr val="002060"/>
                </a:solidFill>
                <a:latin typeface="Arial"/>
                <a:cs typeface="Arial"/>
              </a:rPr>
              <a:t>UKEF ведет деятельность в рамках четкого законодательного и международного контекста </a:t>
            </a:r>
            <a:endParaRPr lang="en-US" b="1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A49FE8-4C8E-6F87-2BE0-98EF46736C07}"/>
              </a:ext>
            </a:extLst>
          </p:cNvPr>
          <p:cNvSpPr txBox="1"/>
          <p:nvPr/>
        </p:nvSpPr>
        <p:spPr>
          <a:xfrm>
            <a:off x="1022949" y="2424941"/>
            <a:ext cx="369453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 algn="l" rtl="0">
              <a:buFont typeface="Arial" panose="020B0604020202020204" pitchFamily="34" charset="0"/>
              <a:buChar char="•"/>
            </a:pPr>
            <a:r>
              <a:rPr lang="ru" sz="1200" b="0" i="0" u="none" strike="noStrike" kern="1200">
                <a:solidFill>
                  <a:srgbClr val="FFFFFF"/>
                </a:solidFill>
                <a:latin typeface="Arial"/>
                <a:ea typeface="+mn-ea"/>
                <a:cs typeface="Arial"/>
              </a:rPr>
              <a:t>UKEF имеет юридические полномочия, основанные на </a:t>
            </a:r>
            <a:r>
              <a:rPr lang="ru" sz="1200" b="1" i="0" u="none" strike="noStrike" kern="1200">
                <a:solidFill>
                  <a:srgbClr val="FFFFFF"/>
                </a:solidFill>
                <a:latin typeface="Arial"/>
                <a:ea typeface="+mn-ea"/>
                <a:cs typeface="Arial"/>
              </a:rPr>
              <a:t>Законе о гарантиях экспортных операций и инвестициях </a:t>
            </a:r>
            <a:r>
              <a:rPr lang="ru" sz="1200" b="0" i="0" u="none" strike="noStrike" kern="1200">
                <a:solidFill>
                  <a:srgbClr val="FFFFFF"/>
                </a:solidFill>
                <a:latin typeface="Arial"/>
                <a:ea typeface="+mn-ea"/>
                <a:cs typeface="Arial"/>
              </a:rPr>
              <a:t> (EIGA). </a:t>
            </a:r>
            <a:endParaRPr lang="en-GB" sz="1200">
              <a:solidFill>
                <a:schemeClr val="bg1"/>
              </a:solidFill>
              <a:latin typeface="Arial"/>
              <a:cs typeface="Arial"/>
            </a:endParaRPr>
          </a:p>
          <a:p>
            <a:pPr marL="628650" lvl="1" indent="-171450" rtl="0">
              <a:buFont typeface="Arial" panose="020B0604020202020204" pitchFamily="34" charset="0"/>
              <a:buChar char="•"/>
            </a:pPr>
            <a:r>
              <a:rPr lang="ru" sz="1200" b="0" i="0" u="none" strike="noStrike" kern="1200">
                <a:solidFill>
                  <a:srgbClr val="FFFFFF"/>
                </a:solidFill>
                <a:latin typeface="Arial"/>
                <a:ea typeface="+mn-ea"/>
                <a:cs typeface="Arial"/>
              </a:rPr>
              <a:t>Они осуществляются с особого </a:t>
            </a:r>
            <a:r>
              <a:rPr lang="ru" sz="1200" b="1" i="0" u="none" strike="noStrike" kern="1200">
                <a:solidFill>
                  <a:srgbClr val="FFFFFF"/>
                </a:solidFill>
                <a:latin typeface="Arial"/>
                <a:ea typeface="+mn-ea"/>
                <a:cs typeface="Arial"/>
              </a:rPr>
              <a:t>согласия Министерства финансов Ее Величества.</a:t>
            </a:r>
            <a:endParaRPr lang="en-US" sz="1200">
              <a:solidFill>
                <a:schemeClr val="bg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A295F4-F02C-5B1B-A4D1-836BE94049ED}"/>
              </a:ext>
            </a:extLst>
          </p:cNvPr>
          <p:cNvSpPr txBox="1"/>
          <p:nvPr/>
        </p:nvSpPr>
        <p:spPr>
          <a:xfrm>
            <a:off x="1022949" y="3771899"/>
            <a:ext cx="3645817" cy="15025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2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UKEF придерживается </a:t>
            </a:r>
            <a:r>
              <a:rPr lang="ru" sz="1200" b="1" i="0" u="none" strike="noStrike" dirty="0">
                <a:solidFill>
                  <a:srgbClr val="FFFFFF"/>
                </a:solidFill>
                <a:latin typeface="Arial"/>
                <a:cs typeface="Arial"/>
              </a:rPr>
              <a:t>Соглашения ОЭСР по экспортным кредитам</a:t>
            </a:r>
            <a:r>
              <a:rPr lang="ru" sz="12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, которое направлено на создание равных условий для обеспечения справедливой конкуренции экспортеров по всему миру.</a:t>
            </a:r>
          </a:p>
          <a:p>
            <a:endParaRPr lang="en-US" sz="1200" dirty="0">
              <a:solidFill>
                <a:srgbClr val="FFFFFF"/>
              </a:solidFill>
              <a:latin typeface="Arial"/>
              <a:cs typeface="Arial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" sz="1200" b="1" i="0" u="none" strike="noStrike" dirty="0">
                <a:solidFill>
                  <a:srgbClr val="FFFFFF"/>
                </a:solidFill>
                <a:latin typeface="Arial"/>
                <a:cs typeface="Arial"/>
              </a:rPr>
              <a:t>“Соглашение”</a:t>
            </a:r>
            <a:r>
              <a:rPr lang="ru" sz="12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 устанавливает </a:t>
            </a:r>
            <a:r>
              <a:rPr lang="ru" sz="1200" b="1" i="0" u="none" strike="noStrike" dirty="0">
                <a:solidFill>
                  <a:srgbClr val="FFFFFF"/>
                </a:solidFill>
                <a:latin typeface="Arial"/>
                <a:cs typeface="Arial"/>
              </a:rPr>
              <a:t>ограничения на сроки и условия</a:t>
            </a:r>
            <a:r>
              <a:rPr lang="ru" sz="12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 предоставления экспортных кредитов (на срок более 2 лет), а также устанавливает правила для предоставления сопутствующей помощи и премиальных сборов, основанных на уровне риска.</a:t>
            </a:r>
          </a:p>
          <a:p>
            <a:endParaRPr lang="en-US" sz="1200" dirty="0"/>
          </a:p>
        </p:txBody>
      </p:sp>
      <p:pic>
        <p:nvPicPr>
          <p:cNvPr id="12" name="Picture 11" descr="A logo for a company&#10;&#10;Description automatically generated">
            <a:extLst>
              <a:ext uri="{FF2B5EF4-FFF2-40B4-BE49-F238E27FC236}">
                <a16:creationId xmlns:a16="http://schemas.microsoft.com/office/drawing/2014/main" id="{D515F2F3-2890-1575-9EAA-3A3A67DFF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2501" y="6001030"/>
            <a:ext cx="1699168" cy="64421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8C1FBB2-AD06-D290-95CD-28189E71BC1F}"/>
              </a:ext>
            </a:extLst>
          </p:cNvPr>
          <p:cNvSpPr/>
          <p:nvPr/>
        </p:nvSpPr>
        <p:spPr>
          <a:xfrm>
            <a:off x="5210782" y="1379226"/>
            <a:ext cx="6499922" cy="936805"/>
          </a:xfrm>
          <a:prstGeom prst="rect">
            <a:avLst/>
          </a:prstGeom>
          <a:solidFill>
            <a:srgbClr val="46C3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Picture 15" descr="A blue screen with white text&#10;&#10;Description automatically generated">
            <a:extLst>
              <a:ext uri="{FF2B5EF4-FFF2-40B4-BE49-F238E27FC236}">
                <a16:creationId xmlns:a16="http://schemas.microsoft.com/office/drawing/2014/main" id="{BDD29703-032C-8CB8-0ED4-5FAD5AE9ED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8831" y="5580258"/>
            <a:ext cx="1025682" cy="91997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A327381-3789-8090-F376-5BBA135074D2}"/>
              </a:ext>
            </a:extLst>
          </p:cNvPr>
          <p:cNvSpPr txBox="1"/>
          <p:nvPr/>
        </p:nvSpPr>
        <p:spPr>
          <a:xfrm>
            <a:off x="5358686" y="1466891"/>
            <a:ext cx="6013614" cy="6631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ru" sz="1600" b="1" i="0" u="none" strike="noStrike" dirty="0">
                <a:solidFill>
                  <a:srgbClr val="002060"/>
                </a:solidFill>
                <a:latin typeface="Arial"/>
                <a:cs typeface="Arial"/>
              </a:rPr>
              <a:t>UKEF применяет пропорциональный и конструктивный подход к управлению </a:t>
            </a:r>
            <a:r>
              <a:rPr lang="ru" sz="1600" b="1" i="0" u="none" strike="noStrike" dirty="0">
                <a:solidFill>
                  <a:srgbClr val="002060"/>
                </a:solidFill>
                <a:latin typeface="Arial"/>
                <a:cs typeface="Calibri"/>
              </a:rPr>
              <a:t>рисками и воздействиями, в части ESHR, в отношении проекта *</a:t>
            </a:r>
            <a:endParaRPr lang="en-US" sz="1600" b="1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D9C3442-94C0-B3A3-7C33-B58BC38DFEE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b="49571"/>
          <a:stretch>
            <a:fillRect/>
          </a:stretch>
        </p:blipFill>
        <p:spPr>
          <a:xfrm>
            <a:off x="9485645" y="5815306"/>
            <a:ext cx="2349621" cy="5700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A77CA97-80AC-9A5C-90B9-F1846D177A2A}"/>
              </a:ext>
            </a:extLst>
          </p:cNvPr>
          <p:cNvSpPr txBox="1"/>
          <p:nvPr/>
        </p:nvSpPr>
        <p:spPr>
          <a:xfrm>
            <a:off x="6529155" y="6342415"/>
            <a:ext cx="3094075" cy="2308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900" b="0" i="1" u="none" strike="noStrike">
                <a:latin typeface="Arial"/>
                <a:cs typeface="Arial"/>
              </a:rPr>
              <a:t>* Обзор ESHR, проведенный для проектов стоимостью свыше 10 млн долларов США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56A50DBF-A12A-9ABB-CD41-BF6BD1B00F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0022" y="5585142"/>
            <a:ext cx="1194435" cy="320675"/>
          </a:xfrm>
          <a:prstGeom prst="rect">
            <a:avLst/>
          </a:prstGeom>
        </p:spPr>
      </p:pic>
      <p:pic>
        <p:nvPicPr>
          <p:cNvPr id="13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28026B4B-8666-E2B1-3A73-C0FF5FC7BB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72120" y="5595302"/>
            <a:ext cx="1219200" cy="300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43188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Arc 104">
            <a:extLst>
              <a:ext uri="{FF2B5EF4-FFF2-40B4-BE49-F238E27FC236}">
                <a16:creationId xmlns:a16="http://schemas.microsoft.com/office/drawing/2014/main" id="{BA93967A-E568-DA6E-3585-6654BB358F6B}"/>
              </a:ext>
            </a:extLst>
          </p:cNvPr>
          <p:cNvSpPr/>
          <p:nvPr/>
        </p:nvSpPr>
        <p:spPr>
          <a:xfrm>
            <a:off x="-320265" y="1701921"/>
            <a:ext cx="3823331" cy="4211229"/>
          </a:xfrm>
          <a:prstGeom prst="arc">
            <a:avLst>
              <a:gd name="adj1" fmla="val 18248743"/>
              <a:gd name="adj2" fmla="val 3754584"/>
            </a:avLst>
          </a:prstGeom>
          <a:ln w="76200">
            <a:solidFill>
              <a:srgbClr val="0028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080272-A605-B16E-591F-E44A4449FFAC}"/>
              </a:ext>
            </a:extLst>
          </p:cNvPr>
          <p:cNvSpPr txBox="1"/>
          <p:nvPr/>
        </p:nvSpPr>
        <p:spPr>
          <a:xfrm>
            <a:off x="1276350" y="221751"/>
            <a:ext cx="10638263" cy="70788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2000" b="1" i="0" u="none" strike="noStrike">
                <a:solidFill>
                  <a:srgbClr val="00285F"/>
                </a:solidFill>
                <a:latin typeface="Arial"/>
                <a:cs typeface="Arial"/>
              </a:rPr>
              <a:t>UKEF является мировым лидером среди экспортных кредитных агентств, </a:t>
            </a:r>
            <a:r>
              <a:rPr lang="ru" sz="2000" b="1" i="0" u="none" strike="noStrike">
                <a:solidFill>
                  <a:srgbClr val="00285F"/>
                </a:solidFill>
                <a:latin typeface="Arial"/>
                <a:ea typeface="Open Sans Semibold"/>
                <a:cs typeface="Arial"/>
              </a:rPr>
              <a:t> предлагающим уникальные возможности, которые могут помочь финансировать как отдельные контракты, так и масштабные проекты с конкурентоспособными и гибкими условиями ...</a:t>
            </a:r>
            <a:endParaRPr lang="en-GB" sz="2000" b="1">
              <a:solidFill>
                <a:srgbClr val="0028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Flowchart: Delay 31">
            <a:extLst>
              <a:ext uri="{FF2B5EF4-FFF2-40B4-BE49-F238E27FC236}">
                <a16:creationId xmlns:a16="http://schemas.microsoft.com/office/drawing/2014/main" id="{A47B40B4-6AEE-1CBC-33DC-D9BA8809CCC1}"/>
              </a:ext>
            </a:extLst>
          </p:cNvPr>
          <p:cNvSpPr/>
          <p:nvPr/>
        </p:nvSpPr>
        <p:spPr bwMode="auto">
          <a:xfrm>
            <a:off x="-26753" y="1795297"/>
            <a:ext cx="3486150" cy="4024478"/>
          </a:xfrm>
          <a:prstGeom prst="flowChartDelay">
            <a:avLst/>
          </a:prstGeom>
          <a:gradFill>
            <a:gsLst>
              <a:gs pos="8000">
                <a:srgbClr val="FFFFFF"/>
              </a:gs>
              <a:gs pos="100000">
                <a:srgbClr val="46C3F1"/>
              </a:gs>
            </a:gsLst>
            <a:lin ang="0" scaled="0"/>
          </a:gradFill>
          <a:ln>
            <a:noFill/>
          </a:ln>
          <a:effectLst/>
        </p:spPr>
        <p:txBody>
          <a:bodyPr rot="0" spcFirstLastPara="0" vertOverflow="overflow" horzOverflow="overflow" vert="horz" wrap="square" lIns="640080" tIns="9144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14300" indent="-114300">
              <a:lnSpc>
                <a:spcPct val="85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endParaRPr lang="en-US" sz="1200">
              <a:solidFill>
                <a:schemeClr val="accent5"/>
              </a:solidFill>
              <a:latin typeface="+mj-lt"/>
              <a:ea typeface="Verdana" panose="020B060403050404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65C8AE0-6DA4-27A8-6CBF-9AE59E47F9E3}"/>
              </a:ext>
            </a:extLst>
          </p:cNvPr>
          <p:cNvSpPr/>
          <p:nvPr/>
        </p:nvSpPr>
        <p:spPr bwMode="auto">
          <a:xfrm>
            <a:off x="2819399" y="1695261"/>
            <a:ext cx="8538604" cy="7875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none" lIns="182880" tIns="0" rIns="18288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A1558A-5AC6-7AB3-A5A8-57EE6BEF691D}"/>
              </a:ext>
            </a:extLst>
          </p:cNvPr>
          <p:cNvSpPr/>
          <p:nvPr/>
        </p:nvSpPr>
        <p:spPr bwMode="auto">
          <a:xfrm>
            <a:off x="3028968" y="2536943"/>
            <a:ext cx="8801081" cy="8278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none" lIns="182880" tIns="0" rIns="18288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7735BC5-AB2C-3DAA-F906-32E9DCF7C51E}"/>
              </a:ext>
            </a:extLst>
          </p:cNvPr>
          <p:cNvSpPr/>
          <p:nvPr/>
        </p:nvSpPr>
        <p:spPr bwMode="auto">
          <a:xfrm>
            <a:off x="3518580" y="3418426"/>
            <a:ext cx="7989249" cy="7875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none" lIns="182880" tIns="0" rIns="18288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6A45D37-AC7D-2C6E-5163-AC538532AC90}"/>
              </a:ext>
            </a:extLst>
          </p:cNvPr>
          <p:cNvSpPr/>
          <p:nvPr/>
        </p:nvSpPr>
        <p:spPr bwMode="auto">
          <a:xfrm>
            <a:off x="3225216" y="4278782"/>
            <a:ext cx="8129029" cy="7875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none" lIns="182880" tIns="0" rIns="18288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87213B0-5B63-2A3A-7420-AE8AD98C2892}"/>
              </a:ext>
            </a:extLst>
          </p:cNvPr>
          <p:cNvSpPr/>
          <p:nvPr/>
        </p:nvSpPr>
        <p:spPr bwMode="auto">
          <a:xfrm>
            <a:off x="2581274" y="5157817"/>
            <a:ext cx="8776729" cy="7875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none" lIns="182880" tIns="0" rIns="18288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8" name="Freeform 4">
            <a:extLst>
              <a:ext uri="{FF2B5EF4-FFF2-40B4-BE49-F238E27FC236}">
                <a16:creationId xmlns:a16="http://schemas.microsoft.com/office/drawing/2014/main" id="{F58636C0-11E1-A533-E6E4-82E499AFD5DF}"/>
              </a:ext>
            </a:extLst>
          </p:cNvPr>
          <p:cNvSpPr/>
          <p:nvPr/>
        </p:nvSpPr>
        <p:spPr>
          <a:xfrm>
            <a:off x="2306977" y="5098002"/>
            <a:ext cx="861836" cy="861836"/>
          </a:xfrm>
          <a:custGeom>
            <a:avLst/>
            <a:gdLst>
              <a:gd name="connsiteX0" fmla="*/ 0 w 1439995"/>
              <a:gd name="connsiteY0" fmla="*/ 719998 h 1439995"/>
              <a:gd name="connsiteX1" fmla="*/ 719998 w 1439995"/>
              <a:gd name="connsiteY1" fmla="*/ 0 h 1439995"/>
              <a:gd name="connsiteX2" fmla="*/ 1439996 w 1439995"/>
              <a:gd name="connsiteY2" fmla="*/ 719998 h 1439995"/>
              <a:gd name="connsiteX3" fmla="*/ 719998 w 1439995"/>
              <a:gd name="connsiteY3" fmla="*/ 1439996 h 1439995"/>
              <a:gd name="connsiteX4" fmla="*/ 0 w 1439995"/>
              <a:gd name="connsiteY4" fmla="*/ 719998 h 1439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995" h="1439995">
                <a:moveTo>
                  <a:pt x="0" y="719998"/>
                </a:moveTo>
                <a:cubicBezTo>
                  <a:pt x="0" y="322354"/>
                  <a:pt x="322354" y="0"/>
                  <a:pt x="719998" y="0"/>
                </a:cubicBezTo>
                <a:cubicBezTo>
                  <a:pt x="1117642" y="0"/>
                  <a:pt x="1439996" y="322354"/>
                  <a:pt x="1439996" y="719998"/>
                </a:cubicBezTo>
                <a:cubicBezTo>
                  <a:pt x="1439996" y="1117642"/>
                  <a:pt x="1117642" y="1439996"/>
                  <a:pt x="719998" y="1439996"/>
                </a:cubicBezTo>
                <a:cubicBezTo>
                  <a:pt x="322354" y="1439996"/>
                  <a:pt x="0" y="1117642"/>
                  <a:pt x="0" y="719998"/>
                </a:cubicBezTo>
                <a:close/>
              </a:path>
            </a:pathLst>
          </a:custGeom>
          <a:solidFill>
            <a:srgbClr val="00285F"/>
          </a:solidFill>
          <a:ln w="3810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31467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200" b="1" kern="0">
              <a:solidFill>
                <a:srgbClr val="FFFFFF"/>
              </a:solidFill>
              <a:latin typeface="Arial"/>
              <a:cs typeface="Arial" panose="020B0604020202020204" pitchFamily="34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05D719B-2D02-BF12-A120-C2DC6F786A57}"/>
              </a:ext>
            </a:extLst>
          </p:cNvPr>
          <p:cNvGrpSpPr/>
          <p:nvPr/>
        </p:nvGrpSpPr>
        <p:grpSpPr>
          <a:xfrm>
            <a:off x="2367138" y="1624189"/>
            <a:ext cx="861836" cy="861836"/>
            <a:chOff x="2367138" y="1624189"/>
            <a:chExt cx="861836" cy="861836"/>
          </a:xfrm>
        </p:grpSpPr>
        <p:sp>
          <p:nvSpPr>
            <p:cNvPr id="40" name="Freeform 7">
              <a:extLst>
                <a:ext uri="{FF2B5EF4-FFF2-40B4-BE49-F238E27FC236}">
                  <a16:creationId xmlns:a16="http://schemas.microsoft.com/office/drawing/2014/main" id="{0FB27099-1A2F-9B57-F059-CAE1AC14D85A}"/>
                </a:ext>
              </a:extLst>
            </p:cNvPr>
            <p:cNvSpPr/>
            <p:nvPr/>
          </p:nvSpPr>
          <p:spPr>
            <a:xfrm>
              <a:off x="2367138" y="1624189"/>
              <a:ext cx="861836" cy="861836"/>
            </a:xfrm>
            <a:custGeom>
              <a:avLst/>
              <a:gdLst>
                <a:gd name="connsiteX0" fmla="*/ 0 w 1439995"/>
                <a:gd name="connsiteY0" fmla="*/ 719998 h 1439995"/>
                <a:gd name="connsiteX1" fmla="*/ 719998 w 1439995"/>
                <a:gd name="connsiteY1" fmla="*/ 0 h 1439995"/>
                <a:gd name="connsiteX2" fmla="*/ 1439996 w 1439995"/>
                <a:gd name="connsiteY2" fmla="*/ 719998 h 1439995"/>
                <a:gd name="connsiteX3" fmla="*/ 719998 w 1439995"/>
                <a:gd name="connsiteY3" fmla="*/ 1439996 h 1439995"/>
                <a:gd name="connsiteX4" fmla="*/ 0 w 1439995"/>
                <a:gd name="connsiteY4" fmla="*/ 719998 h 1439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9995" h="1439995">
                  <a:moveTo>
                    <a:pt x="0" y="719998"/>
                  </a:moveTo>
                  <a:cubicBezTo>
                    <a:pt x="0" y="322354"/>
                    <a:pt x="322354" y="0"/>
                    <a:pt x="719998" y="0"/>
                  </a:cubicBezTo>
                  <a:cubicBezTo>
                    <a:pt x="1117642" y="0"/>
                    <a:pt x="1439996" y="322354"/>
                    <a:pt x="1439996" y="719998"/>
                  </a:cubicBezTo>
                  <a:cubicBezTo>
                    <a:pt x="1439996" y="1117642"/>
                    <a:pt x="1117642" y="1439996"/>
                    <a:pt x="719998" y="1439996"/>
                  </a:cubicBezTo>
                  <a:cubicBezTo>
                    <a:pt x="322354" y="1439996"/>
                    <a:pt x="0" y="1117642"/>
                    <a:pt x="0" y="719998"/>
                  </a:cubicBezTo>
                  <a:close/>
                </a:path>
              </a:pathLst>
            </a:custGeom>
            <a:solidFill>
              <a:srgbClr val="00285F"/>
            </a:solidFill>
            <a:ln w="25400" cap="flat" cmpd="sng" algn="ctr">
              <a:noFill/>
              <a:prstDash val="solid"/>
            </a:ln>
            <a:effectLst/>
          </p:spPr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31467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en-US" sz="1200" b="1" kern="0">
                <a:solidFill>
                  <a:srgbClr val="FFFFFF"/>
                </a:solidFill>
                <a:latin typeface="Arial"/>
              </a:endParaRPr>
            </a:p>
          </p:txBody>
        </p:sp>
        <p:pic>
          <p:nvPicPr>
            <p:cNvPr id="41" name="Graphic 40" descr="Shield Tick with solid fill">
              <a:extLst>
                <a:ext uri="{FF2B5EF4-FFF2-40B4-BE49-F238E27FC236}">
                  <a16:creationId xmlns:a16="http://schemas.microsoft.com/office/drawing/2014/main" id="{9151EA66-CFE7-CAE2-A2FF-BB1958581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459977" y="1695261"/>
              <a:ext cx="690484" cy="690484"/>
            </a:xfrm>
            <a:prstGeom prst="rect">
              <a:avLst/>
            </a:prstGeom>
          </p:spPr>
        </p:pic>
      </p:grpSp>
      <p:sp>
        <p:nvSpPr>
          <p:cNvPr id="43" name="Freeform 8">
            <a:extLst>
              <a:ext uri="{FF2B5EF4-FFF2-40B4-BE49-F238E27FC236}">
                <a16:creationId xmlns:a16="http://schemas.microsoft.com/office/drawing/2014/main" id="{9CF7EE0C-C1F0-859B-B18C-B5A2781FAF9C}"/>
              </a:ext>
            </a:extLst>
          </p:cNvPr>
          <p:cNvSpPr/>
          <p:nvPr/>
        </p:nvSpPr>
        <p:spPr>
          <a:xfrm>
            <a:off x="2987940" y="3360562"/>
            <a:ext cx="861836" cy="861836"/>
          </a:xfrm>
          <a:custGeom>
            <a:avLst/>
            <a:gdLst>
              <a:gd name="connsiteX0" fmla="*/ 0 w 1439995"/>
              <a:gd name="connsiteY0" fmla="*/ 719998 h 1439995"/>
              <a:gd name="connsiteX1" fmla="*/ 719998 w 1439995"/>
              <a:gd name="connsiteY1" fmla="*/ 0 h 1439995"/>
              <a:gd name="connsiteX2" fmla="*/ 1439996 w 1439995"/>
              <a:gd name="connsiteY2" fmla="*/ 719998 h 1439995"/>
              <a:gd name="connsiteX3" fmla="*/ 719998 w 1439995"/>
              <a:gd name="connsiteY3" fmla="*/ 1439996 h 1439995"/>
              <a:gd name="connsiteX4" fmla="*/ 0 w 1439995"/>
              <a:gd name="connsiteY4" fmla="*/ 719998 h 1439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995" h="1439995">
                <a:moveTo>
                  <a:pt x="0" y="719998"/>
                </a:moveTo>
                <a:cubicBezTo>
                  <a:pt x="0" y="322354"/>
                  <a:pt x="322354" y="0"/>
                  <a:pt x="719998" y="0"/>
                </a:cubicBezTo>
                <a:cubicBezTo>
                  <a:pt x="1117642" y="0"/>
                  <a:pt x="1439996" y="322354"/>
                  <a:pt x="1439996" y="719998"/>
                </a:cubicBezTo>
                <a:cubicBezTo>
                  <a:pt x="1439996" y="1117642"/>
                  <a:pt x="1117642" y="1439996"/>
                  <a:pt x="719998" y="1439996"/>
                </a:cubicBezTo>
                <a:cubicBezTo>
                  <a:pt x="322354" y="1439996"/>
                  <a:pt x="0" y="1117642"/>
                  <a:pt x="0" y="719998"/>
                </a:cubicBezTo>
                <a:close/>
              </a:path>
            </a:pathLst>
          </a:custGeom>
          <a:solidFill>
            <a:srgbClr val="00285F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31467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200" b="1" kern="0">
              <a:solidFill>
                <a:srgbClr val="FFFFFF"/>
              </a:solidFill>
              <a:latin typeface="Arial"/>
              <a:cs typeface="Arial" panose="020B0604020202020204" pitchFamily="34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FACF34F-2D31-399B-C4B7-458DC76DAC5E}"/>
              </a:ext>
            </a:extLst>
          </p:cNvPr>
          <p:cNvGrpSpPr/>
          <p:nvPr/>
        </p:nvGrpSpPr>
        <p:grpSpPr>
          <a:xfrm>
            <a:off x="2831096" y="4229577"/>
            <a:ext cx="830349" cy="861836"/>
            <a:chOff x="336432" y="4740149"/>
            <a:chExt cx="766089" cy="772368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CF4FEEF2-7B1C-C8BB-71D8-D18A8F928251}"/>
                </a:ext>
              </a:extLst>
            </p:cNvPr>
            <p:cNvSpPr/>
            <p:nvPr/>
          </p:nvSpPr>
          <p:spPr>
            <a:xfrm>
              <a:off x="336432" y="4740149"/>
              <a:ext cx="766089" cy="772368"/>
            </a:xfrm>
            <a:prstGeom prst="ellipse">
              <a:avLst/>
            </a:prstGeom>
            <a:solidFill>
              <a:srgbClr val="002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B46AC9D8-CBE3-047F-3356-3A196574C6AE}"/>
                </a:ext>
              </a:extLst>
            </p:cNvPr>
            <p:cNvSpPr/>
            <p:nvPr/>
          </p:nvSpPr>
          <p:spPr>
            <a:xfrm>
              <a:off x="481138" y="5077779"/>
              <a:ext cx="476657" cy="216662"/>
            </a:xfrm>
            <a:custGeom>
              <a:avLst/>
              <a:gdLst>
                <a:gd name="connsiteX0" fmla="*/ 444158 w 476657"/>
                <a:gd name="connsiteY0" fmla="*/ 167913 h 216662"/>
                <a:gd name="connsiteX1" fmla="*/ 427908 w 476657"/>
                <a:gd name="connsiteY1" fmla="*/ 184163 h 216662"/>
                <a:gd name="connsiteX2" fmla="*/ 54166 w 476657"/>
                <a:gd name="connsiteY2" fmla="*/ 184163 h 216662"/>
                <a:gd name="connsiteX3" fmla="*/ 32499 w 476657"/>
                <a:gd name="connsiteY3" fmla="*/ 162497 h 216662"/>
                <a:gd name="connsiteX4" fmla="*/ 32499 w 476657"/>
                <a:gd name="connsiteY4" fmla="*/ 54166 h 216662"/>
                <a:gd name="connsiteX5" fmla="*/ 54166 w 476657"/>
                <a:gd name="connsiteY5" fmla="*/ 32499 h 216662"/>
                <a:gd name="connsiteX6" fmla="*/ 427908 w 476657"/>
                <a:gd name="connsiteY6" fmla="*/ 32499 h 216662"/>
                <a:gd name="connsiteX7" fmla="*/ 444158 w 476657"/>
                <a:gd name="connsiteY7" fmla="*/ 48749 h 216662"/>
                <a:gd name="connsiteX8" fmla="*/ 444158 w 476657"/>
                <a:gd name="connsiteY8" fmla="*/ 167913 h 216662"/>
                <a:gd name="connsiteX9" fmla="*/ 0 w 476657"/>
                <a:gd name="connsiteY9" fmla="*/ 0 h 216662"/>
                <a:gd name="connsiteX10" fmla="*/ 0 w 476657"/>
                <a:gd name="connsiteY10" fmla="*/ 216663 h 216662"/>
                <a:gd name="connsiteX11" fmla="*/ 476658 w 476657"/>
                <a:gd name="connsiteY11" fmla="*/ 216663 h 216662"/>
                <a:gd name="connsiteX12" fmla="*/ 476658 w 476657"/>
                <a:gd name="connsiteY12" fmla="*/ 0 h 216662"/>
                <a:gd name="connsiteX13" fmla="*/ 0 w 476657"/>
                <a:gd name="connsiteY13" fmla="*/ 0 h 216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76656" h="216661">
                  <a:moveTo>
                    <a:pt x="444158" y="167913"/>
                  </a:moveTo>
                  <a:lnTo>
                    <a:pt x="427908" y="184163"/>
                  </a:lnTo>
                  <a:lnTo>
                    <a:pt x="54166" y="184163"/>
                  </a:lnTo>
                  <a:lnTo>
                    <a:pt x="32499" y="162497"/>
                  </a:lnTo>
                  <a:lnTo>
                    <a:pt x="32499" y="54166"/>
                  </a:lnTo>
                  <a:lnTo>
                    <a:pt x="54166" y="32499"/>
                  </a:lnTo>
                  <a:lnTo>
                    <a:pt x="427908" y="32499"/>
                  </a:lnTo>
                  <a:lnTo>
                    <a:pt x="444158" y="48749"/>
                  </a:lnTo>
                  <a:lnTo>
                    <a:pt x="444158" y="167913"/>
                  </a:lnTo>
                  <a:close/>
                  <a:moveTo>
                    <a:pt x="0" y="0"/>
                  </a:moveTo>
                  <a:lnTo>
                    <a:pt x="0" y="216663"/>
                  </a:lnTo>
                  <a:lnTo>
                    <a:pt x="476658" y="216663"/>
                  </a:lnTo>
                  <a:lnTo>
                    <a:pt x="47665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6C3F1"/>
            </a:solidFill>
            <a:ln w="5358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GB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94145A8D-3129-B366-7997-91C84F041625}"/>
                </a:ext>
              </a:extLst>
            </p:cNvPr>
            <p:cNvSpPr/>
            <p:nvPr/>
          </p:nvSpPr>
          <p:spPr>
            <a:xfrm>
              <a:off x="676134" y="5131945"/>
              <a:ext cx="86665" cy="108331"/>
            </a:xfrm>
            <a:custGeom>
              <a:avLst/>
              <a:gdLst>
                <a:gd name="connsiteX0" fmla="*/ 86665 w 86665"/>
                <a:gd name="connsiteY0" fmla="*/ 54166 h 108331"/>
                <a:gd name="connsiteX1" fmla="*/ 43333 w 86665"/>
                <a:gd name="connsiteY1" fmla="*/ 108331 h 108331"/>
                <a:gd name="connsiteX2" fmla="*/ 0 w 86665"/>
                <a:gd name="connsiteY2" fmla="*/ 54166 h 108331"/>
                <a:gd name="connsiteX3" fmla="*/ 43333 w 86665"/>
                <a:gd name="connsiteY3" fmla="*/ 0 h 108331"/>
                <a:gd name="connsiteX4" fmla="*/ 86665 w 86665"/>
                <a:gd name="connsiteY4" fmla="*/ 54166 h 108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65" h="108330">
                  <a:moveTo>
                    <a:pt x="86665" y="54166"/>
                  </a:moveTo>
                  <a:cubicBezTo>
                    <a:pt x="86665" y="84080"/>
                    <a:pt x="67264" y="108331"/>
                    <a:pt x="43333" y="108331"/>
                  </a:cubicBezTo>
                  <a:cubicBezTo>
                    <a:pt x="19401" y="108331"/>
                    <a:pt x="0" y="84080"/>
                    <a:pt x="0" y="54166"/>
                  </a:cubicBezTo>
                  <a:cubicBezTo>
                    <a:pt x="0" y="24251"/>
                    <a:pt x="19401" y="0"/>
                    <a:pt x="43333" y="0"/>
                  </a:cubicBezTo>
                  <a:cubicBezTo>
                    <a:pt x="67264" y="0"/>
                    <a:pt x="86665" y="24251"/>
                    <a:pt x="86665" y="54166"/>
                  </a:cubicBezTo>
                  <a:close/>
                </a:path>
              </a:pathLst>
            </a:custGeom>
            <a:solidFill>
              <a:srgbClr val="46C3F1"/>
            </a:solidFill>
            <a:ln w="5358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GB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898336C-9F0C-C822-D9F0-0922C0BAE8F3}"/>
                </a:ext>
              </a:extLst>
            </p:cNvPr>
            <p:cNvSpPr/>
            <p:nvPr/>
          </p:nvSpPr>
          <p:spPr>
            <a:xfrm>
              <a:off x="567803" y="5169861"/>
              <a:ext cx="32499" cy="32499"/>
            </a:xfrm>
            <a:custGeom>
              <a:avLst/>
              <a:gdLst>
                <a:gd name="connsiteX0" fmla="*/ 32499 w 32499"/>
                <a:gd name="connsiteY0" fmla="*/ 16250 h 32499"/>
                <a:gd name="connsiteX1" fmla="*/ 16250 w 32499"/>
                <a:gd name="connsiteY1" fmla="*/ 32499 h 32499"/>
                <a:gd name="connsiteX2" fmla="*/ 0 w 32499"/>
                <a:gd name="connsiteY2" fmla="*/ 16250 h 32499"/>
                <a:gd name="connsiteX3" fmla="*/ 16250 w 32499"/>
                <a:gd name="connsiteY3" fmla="*/ 0 h 32499"/>
                <a:gd name="connsiteX4" fmla="*/ 32499 w 32499"/>
                <a:gd name="connsiteY4" fmla="*/ 16250 h 32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499" h="32499">
                  <a:moveTo>
                    <a:pt x="32499" y="16250"/>
                  </a:moveTo>
                  <a:cubicBezTo>
                    <a:pt x="32499" y="25224"/>
                    <a:pt x="25224" y="32499"/>
                    <a:pt x="16250" y="32499"/>
                  </a:cubicBezTo>
                  <a:cubicBezTo>
                    <a:pt x="7275" y="32499"/>
                    <a:pt x="0" y="25224"/>
                    <a:pt x="0" y="16250"/>
                  </a:cubicBezTo>
                  <a:cubicBezTo>
                    <a:pt x="0" y="7275"/>
                    <a:pt x="7275" y="0"/>
                    <a:pt x="16250" y="0"/>
                  </a:cubicBezTo>
                  <a:cubicBezTo>
                    <a:pt x="25224" y="0"/>
                    <a:pt x="32499" y="7275"/>
                    <a:pt x="32499" y="16250"/>
                  </a:cubicBezTo>
                  <a:close/>
                </a:path>
              </a:pathLst>
            </a:custGeom>
            <a:solidFill>
              <a:srgbClr val="46C3F1"/>
            </a:solidFill>
            <a:ln w="5358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GB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094D7F51-9F55-D31D-23D7-84C4805C9F6B}"/>
                </a:ext>
              </a:extLst>
            </p:cNvPr>
            <p:cNvSpPr/>
            <p:nvPr/>
          </p:nvSpPr>
          <p:spPr>
            <a:xfrm>
              <a:off x="838631" y="5169861"/>
              <a:ext cx="45719" cy="45719"/>
            </a:xfrm>
            <a:custGeom>
              <a:avLst/>
              <a:gdLst>
                <a:gd name="connsiteX0" fmla="*/ 32499 w 32499"/>
                <a:gd name="connsiteY0" fmla="*/ 16250 h 32499"/>
                <a:gd name="connsiteX1" fmla="*/ 16250 w 32499"/>
                <a:gd name="connsiteY1" fmla="*/ 32499 h 32499"/>
                <a:gd name="connsiteX2" fmla="*/ 0 w 32499"/>
                <a:gd name="connsiteY2" fmla="*/ 16250 h 32499"/>
                <a:gd name="connsiteX3" fmla="*/ 16250 w 32499"/>
                <a:gd name="connsiteY3" fmla="*/ 0 h 32499"/>
                <a:gd name="connsiteX4" fmla="*/ 32499 w 32499"/>
                <a:gd name="connsiteY4" fmla="*/ 16250 h 32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499" h="32499">
                  <a:moveTo>
                    <a:pt x="32499" y="16250"/>
                  </a:moveTo>
                  <a:cubicBezTo>
                    <a:pt x="32499" y="25224"/>
                    <a:pt x="25224" y="32499"/>
                    <a:pt x="16250" y="32499"/>
                  </a:cubicBezTo>
                  <a:cubicBezTo>
                    <a:pt x="7275" y="32499"/>
                    <a:pt x="0" y="25224"/>
                    <a:pt x="0" y="16250"/>
                  </a:cubicBezTo>
                  <a:cubicBezTo>
                    <a:pt x="0" y="7275"/>
                    <a:pt x="7275" y="0"/>
                    <a:pt x="16250" y="0"/>
                  </a:cubicBezTo>
                  <a:cubicBezTo>
                    <a:pt x="25224" y="0"/>
                    <a:pt x="32499" y="7275"/>
                    <a:pt x="32499" y="16250"/>
                  </a:cubicBezTo>
                  <a:close/>
                </a:path>
              </a:pathLst>
            </a:custGeom>
            <a:solidFill>
              <a:srgbClr val="46C3F1"/>
            </a:solidFill>
            <a:ln w="5358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GB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2605EB67-281E-57B7-5F57-9BFB7FFB2015}"/>
                </a:ext>
              </a:extLst>
            </p:cNvPr>
            <p:cNvSpPr/>
            <p:nvPr/>
          </p:nvSpPr>
          <p:spPr>
            <a:xfrm>
              <a:off x="542971" y="4931304"/>
              <a:ext cx="314160" cy="119164"/>
            </a:xfrm>
            <a:custGeom>
              <a:avLst/>
              <a:gdLst>
                <a:gd name="connsiteX0" fmla="*/ 273536 w 314160"/>
                <a:gd name="connsiteY0" fmla="*/ 42791 h 119164"/>
                <a:gd name="connsiteX1" fmla="*/ 281661 w 314160"/>
                <a:gd name="connsiteY1" fmla="*/ 63374 h 119164"/>
                <a:gd name="connsiteX2" fmla="*/ 314161 w 314160"/>
                <a:gd name="connsiteY2" fmla="*/ 56874 h 119164"/>
                <a:gd name="connsiteX3" fmla="*/ 291411 w 314160"/>
                <a:gd name="connsiteY3" fmla="*/ 0 h 119164"/>
                <a:gd name="connsiteX4" fmla="*/ 0 w 314160"/>
                <a:gd name="connsiteY4" fmla="*/ 119164 h 119164"/>
                <a:gd name="connsiteX5" fmla="*/ 166830 w 314160"/>
                <a:gd name="connsiteY5" fmla="*/ 86123 h 119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4160" h="119164">
                  <a:moveTo>
                    <a:pt x="273536" y="42791"/>
                  </a:moveTo>
                  <a:lnTo>
                    <a:pt x="281661" y="63374"/>
                  </a:lnTo>
                  <a:lnTo>
                    <a:pt x="314161" y="56874"/>
                  </a:lnTo>
                  <a:lnTo>
                    <a:pt x="291411" y="0"/>
                  </a:lnTo>
                  <a:lnTo>
                    <a:pt x="0" y="119164"/>
                  </a:lnTo>
                  <a:lnTo>
                    <a:pt x="166830" y="86123"/>
                  </a:lnTo>
                  <a:close/>
                </a:path>
              </a:pathLst>
            </a:custGeom>
            <a:solidFill>
              <a:srgbClr val="46C3F1"/>
            </a:solidFill>
            <a:ln w="5358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GB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6ED219FF-8E7A-C619-5A22-8FE0C673C8C2}"/>
              </a:ext>
            </a:extLst>
          </p:cNvPr>
          <p:cNvGrpSpPr/>
          <p:nvPr/>
        </p:nvGrpSpPr>
        <p:grpSpPr>
          <a:xfrm>
            <a:off x="2779118" y="2500206"/>
            <a:ext cx="861836" cy="861836"/>
            <a:chOff x="2779118" y="2500206"/>
            <a:chExt cx="861836" cy="861836"/>
          </a:xfrm>
        </p:grpSpPr>
        <p:sp>
          <p:nvSpPr>
            <p:cNvPr id="53" name="Freeform 5">
              <a:extLst>
                <a:ext uri="{FF2B5EF4-FFF2-40B4-BE49-F238E27FC236}">
                  <a16:creationId xmlns:a16="http://schemas.microsoft.com/office/drawing/2014/main" id="{E9BDB230-C83E-6707-E4DA-0590C66D1787}"/>
                </a:ext>
              </a:extLst>
            </p:cNvPr>
            <p:cNvSpPr/>
            <p:nvPr/>
          </p:nvSpPr>
          <p:spPr>
            <a:xfrm>
              <a:off x="2779118" y="2500206"/>
              <a:ext cx="861836" cy="861836"/>
            </a:xfrm>
            <a:custGeom>
              <a:avLst/>
              <a:gdLst>
                <a:gd name="connsiteX0" fmla="*/ 0 w 1439995"/>
                <a:gd name="connsiteY0" fmla="*/ 719998 h 1439995"/>
                <a:gd name="connsiteX1" fmla="*/ 719998 w 1439995"/>
                <a:gd name="connsiteY1" fmla="*/ 0 h 1439995"/>
                <a:gd name="connsiteX2" fmla="*/ 1439996 w 1439995"/>
                <a:gd name="connsiteY2" fmla="*/ 719998 h 1439995"/>
                <a:gd name="connsiteX3" fmla="*/ 719998 w 1439995"/>
                <a:gd name="connsiteY3" fmla="*/ 1439996 h 1439995"/>
                <a:gd name="connsiteX4" fmla="*/ 0 w 1439995"/>
                <a:gd name="connsiteY4" fmla="*/ 719998 h 1439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9995" h="1439995">
                  <a:moveTo>
                    <a:pt x="0" y="719998"/>
                  </a:moveTo>
                  <a:cubicBezTo>
                    <a:pt x="0" y="322354"/>
                    <a:pt x="322354" y="0"/>
                    <a:pt x="719998" y="0"/>
                  </a:cubicBezTo>
                  <a:cubicBezTo>
                    <a:pt x="1117642" y="0"/>
                    <a:pt x="1439996" y="322354"/>
                    <a:pt x="1439996" y="719998"/>
                  </a:cubicBezTo>
                  <a:cubicBezTo>
                    <a:pt x="1439996" y="1117642"/>
                    <a:pt x="1117642" y="1439996"/>
                    <a:pt x="719998" y="1439996"/>
                  </a:cubicBezTo>
                  <a:cubicBezTo>
                    <a:pt x="322354" y="1439996"/>
                    <a:pt x="0" y="1117642"/>
                    <a:pt x="0" y="719998"/>
                  </a:cubicBezTo>
                  <a:close/>
                </a:path>
              </a:pathLst>
            </a:custGeom>
            <a:solidFill>
              <a:srgbClr val="00285F"/>
            </a:solidFill>
            <a:ln w="25400" cap="flat" cmpd="sng" algn="ctr">
              <a:noFill/>
              <a:prstDash val="solid"/>
            </a:ln>
            <a:effectLst/>
          </p:spPr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31467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b="1" kern="0">
                <a:solidFill>
                  <a:srgbClr val="FFFFFF"/>
                </a:solidFill>
                <a:latin typeface="Arial"/>
                <a:cs typeface="Arial" panose="020B0604020202020204" pitchFamily="34" charset="0"/>
              </a:endParaRPr>
            </a:p>
          </p:txBody>
        </p:sp>
        <p:sp>
          <p:nvSpPr>
            <p:cNvPr id="54" name="Graphic 26" descr="Construction worker female with solid fill">
              <a:extLst>
                <a:ext uri="{FF2B5EF4-FFF2-40B4-BE49-F238E27FC236}">
                  <a16:creationId xmlns:a16="http://schemas.microsoft.com/office/drawing/2014/main" id="{8DA1B846-578A-9157-3E6A-607AD360E55B}"/>
                </a:ext>
              </a:extLst>
            </p:cNvPr>
            <p:cNvSpPr/>
            <p:nvPr/>
          </p:nvSpPr>
          <p:spPr>
            <a:xfrm>
              <a:off x="2905508" y="2720986"/>
              <a:ext cx="306444" cy="410516"/>
            </a:xfrm>
            <a:custGeom>
              <a:avLst/>
              <a:gdLst>
                <a:gd name="connsiteX0" fmla="*/ 306444 w 306444"/>
                <a:gd name="connsiteY0" fmla="*/ 296351 h 410516"/>
                <a:gd name="connsiteX1" fmla="*/ 288127 w 306444"/>
                <a:gd name="connsiteY1" fmla="*/ 259370 h 410516"/>
                <a:gd name="connsiteX2" fmla="*/ 250780 w 306444"/>
                <a:gd name="connsiteY2" fmla="*/ 236031 h 410516"/>
                <a:gd name="connsiteX3" fmla="*/ 224515 w 306444"/>
                <a:gd name="connsiteY3" fmla="*/ 224935 h 410516"/>
                <a:gd name="connsiteX4" fmla="*/ 232339 w 306444"/>
                <a:gd name="connsiteY4" fmla="*/ 107082 h 410516"/>
                <a:gd name="connsiteX5" fmla="*/ 232339 w 306444"/>
                <a:gd name="connsiteY5" fmla="*/ 103796 h 410516"/>
                <a:gd name="connsiteX6" fmla="*/ 237282 w 306444"/>
                <a:gd name="connsiteY6" fmla="*/ 103796 h 410516"/>
                <a:gd name="connsiteX7" fmla="*/ 247167 w 306444"/>
                <a:gd name="connsiteY7" fmla="*/ 93910 h 410516"/>
                <a:gd name="connsiteX8" fmla="*/ 237282 w 306444"/>
                <a:gd name="connsiteY8" fmla="*/ 84025 h 410516"/>
                <a:gd name="connsiteX9" fmla="*/ 232339 w 306444"/>
                <a:gd name="connsiteY9" fmla="*/ 84025 h 410516"/>
                <a:gd name="connsiteX10" fmla="*/ 190821 w 306444"/>
                <a:gd name="connsiteY10" fmla="*/ 19326 h 410516"/>
                <a:gd name="connsiteX11" fmla="*/ 182913 w 306444"/>
                <a:gd name="connsiteY11" fmla="*/ 50613 h 410516"/>
                <a:gd name="connsiteX12" fmla="*/ 177970 w 306444"/>
                <a:gd name="connsiteY12" fmla="*/ 54369 h 410516"/>
                <a:gd name="connsiteX13" fmla="*/ 176784 w 306444"/>
                <a:gd name="connsiteY13" fmla="*/ 54369 h 410516"/>
                <a:gd name="connsiteX14" fmla="*/ 172958 w 306444"/>
                <a:gd name="connsiteY14" fmla="*/ 48519 h 410516"/>
                <a:gd name="connsiteX15" fmla="*/ 172958 w 306444"/>
                <a:gd name="connsiteY15" fmla="*/ 48517 h 410516"/>
                <a:gd name="connsiteX16" fmla="*/ 173027 w 306444"/>
                <a:gd name="connsiteY16" fmla="*/ 48240 h 410516"/>
                <a:gd name="connsiteX17" fmla="*/ 182418 w 306444"/>
                <a:gd name="connsiteY17" fmla="*/ 11220 h 410516"/>
                <a:gd name="connsiteX18" fmla="*/ 168080 w 306444"/>
                <a:gd name="connsiteY18" fmla="*/ 0 h 410516"/>
                <a:gd name="connsiteX19" fmla="*/ 138424 w 306444"/>
                <a:gd name="connsiteY19" fmla="*/ 0 h 410516"/>
                <a:gd name="connsiteX20" fmla="*/ 124090 w 306444"/>
                <a:gd name="connsiteY20" fmla="*/ 11220 h 410516"/>
                <a:gd name="connsiteX21" fmla="*/ 133481 w 306444"/>
                <a:gd name="connsiteY21" fmla="*/ 48240 h 410516"/>
                <a:gd name="connsiteX22" fmla="*/ 130021 w 306444"/>
                <a:gd name="connsiteY22" fmla="*/ 54305 h 410516"/>
                <a:gd name="connsiteX23" fmla="*/ 129725 w 306444"/>
                <a:gd name="connsiteY23" fmla="*/ 54369 h 410516"/>
                <a:gd name="connsiteX24" fmla="*/ 128538 w 306444"/>
                <a:gd name="connsiteY24" fmla="*/ 54369 h 410516"/>
                <a:gd name="connsiteX25" fmla="*/ 123596 w 306444"/>
                <a:gd name="connsiteY25" fmla="*/ 50613 h 410516"/>
                <a:gd name="connsiteX26" fmla="*/ 115935 w 306444"/>
                <a:gd name="connsiteY26" fmla="*/ 19326 h 410516"/>
                <a:gd name="connsiteX27" fmla="*/ 74416 w 306444"/>
                <a:gd name="connsiteY27" fmla="*/ 84025 h 410516"/>
                <a:gd name="connsiteX28" fmla="*/ 69227 w 306444"/>
                <a:gd name="connsiteY28" fmla="*/ 84025 h 410516"/>
                <a:gd name="connsiteX29" fmla="*/ 59341 w 306444"/>
                <a:gd name="connsiteY29" fmla="*/ 93910 h 410516"/>
                <a:gd name="connsiteX30" fmla="*/ 69227 w 306444"/>
                <a:gd name="connsiteY30" fmla="*/ 103796 h 410516"/>
                <a:gd name="connsiteX31" fmla="*/ 74169 w 306444"/>
                <a:gd name="connsiteY31" fmla="*/ 103796 h 410516"/>
                <a:gd name="connsiteX32" fmla="*/ 74169 w 306444"/>
                <a:gd name="connsiteY32" fmla="*/ 107092 h 410516"/>
                <a:gd name="connsiteX33" fmla="*/ 82028 w 306444"/>
                <a:gd name="connsiteY33" fmla="*/ 224984 h 410516"/>
                <a:gd name="connsiteX34" fmla="*/ 69983 w 306444"/>
                <a:gd name="connsiteY34" fmla="*/ 229927 h 410516"/>
                <a:gd name="connsiteX35" fmla="*/ 58091 w 306444"/>
                <a:gd name="connsiteY35" fmla="*/ 234968 h 410516"/>
                <a:gd name="connsiteX36" fmla="*/ 18347 w 306444"/>
                <a:gd name="connsiteY36" fmla="*/ 259375 h 410516"/>
                <a:gd name="connsiteX37" fmla="*/ 0 w 306444"/>
                <a:gd name="connsiteY37" fmla="*/ 296559 h 410516"/>
                <a:gd name="connsiteX38" fmla="*/ 40 w 306444"/>
                <a:gd name="connsiteY38" fmla="*/ 383401 h 410516"/>
                <a:gd name="connsiteX39" fmla="*/ 4438 w 306444"/>
                <a:gd name="connsiteY39" fmla="*/ 386332 h 410516"/>
                <a:gd name="connsiteX40" fmla="*/ 49417 w 306444"/>
                <a:gd name="connsiteY40" fmla="*/ 401728 h 410516"/>
                <a:gd name="connsiteX41" fmla="*/ 49417 w 306444"/>
                <a:gd name="connsiteY41" fmla="*/ 370698 h 410516"/>
                <a:gd name="connsiteX42" fmla="*/ 143327 w 306444"/>
                <a:gd name="connsiteY42" fmla="*/ 370698 h 410516"/>
                <a:gd name="connsiteX43" fmla="*/ 143327 w 306444"/>
                <a:gd name="connsiteY43" fmla="*/ 410427 h 410516"/>
                <a:gd name="connsiteX44" fmla="*/ 154641 w 306444"/>
                <a:gd name="connsiteY44" fmla="*/ 410516 h 410516"/>
                <a:gd name="connsiteX45" fmla="*/ 163097 w 306444"/>
                <a:gd name="connsiteY45" fmla="*/ 410447 h 410516"/>
                <a:gd name="connsiteX46" fmla="*/ 163097 w 306444"/>
                <a:gd name="connsiteY46" fmla="*/ 370698 h 410516"/>
                <a:gd name="connsiteX47" fmla="*/ 257008 w 306444"/>
                <a:gd name="connsiteY47" fmla="*/ 370698 h 410516"/>
                <a:gd name="connsiteX48" fmla="*/ 257008 w 306444"/>
                <a:gd name="connsiteY48" fmla="*/ 402109 h 410516"/>
                <a:gd name="connsiteX49" fmla="*/ 302480 w 306444"/>
                <a:gd name="connsiteY49" fmla="*/ 386021 h 410516"/>
                <a:gd name="connsiteX50" fmla="*/ 306434 w 306444"/>
                <a:gd name="connsiteY50" fmla="*/ 383055 h 410516"/>
                <a:gd name="connsiteX51" fmla="*/ 93910 w 306444"/>
                <a:gd name="connsiteY51" fmla="*/ 138394 h 410516"/>
                <a:gd name="connsiteX52" fmla="*/ 93910 w 306444"/>
                <a:gd name="connsiteY52" fmla="*/ 137747 h 410516"/>
                <a:gd name="connsiteX53" fmla="*/ 164190 w 306444"/>
                <a:gd name="connsiteY53" fmla="*/ 103796 h 410516"/>
                <a:gd name="connsiteX54" fmla="*/ 167432 w 306444"/>
                <a:gd name="connsiteY54" fmla="*/ 103796 h 410516"/>
                <a:gd name="connsiteX55" fmla="*/ 212494 w 306444"/>
                <a:gd name="connsiteY55" fmla="*/ 139121 h 410516"/>
                <a:gd name="connsiteX56" fmla="*/ 151361 w 306444"/>
                <a:gd name="connsiteY56" fmla="*/ 196553 h 410516"/>
                <a:gd name="connsiteX57" fmla="*/ 93910 w 306444"/>
                <a:gd name="connsiteY57" fmla="*/ 138394 h 410516"/>
                <a:gd name="connsiteX58" fmla="*/ 143337 w 306444"/>
                <a:gd name="connsiteY58" fmla="*/ 350928 h 410516"/>
                <a:gd name="connsiteX59" fmla="*/ 50998 w 306444"/>
                <a:gd name="connsiteY59" fmla="*/ 350928 h 410516"/>
                <a:gd name="connsiteX60" fmla="*/ 66385 w 306444"/>
                <a:gd name="connsiteY60" fmla="*/ 252747 h 410516"/>
                <a:gd name="connsiteX61" fmla="*/ 108204 w 306444"/>
                <a:gd name="connsiteY61" fmla="*/ 235621 h 410516"/>
                <a:gd name="connsiteX62" fmla="*/ 109272 w 306444"/>
                <a:gd name="connsiteY62" fmla="*/ 235087 h 410516"/>
                <a:gd name="connsiteX63" fmla="*/ 143361 w 306444"/>
                <a:gd name="connsiteY63" fmla="*/ 316329 h 410516"/>
                <a:gd name="connsiteX64" fmla="*/ 153222 w 306444"/>
                <a:gd name="connsiteY64" fmla="*/ 237247 h 410516"/>
                <a:gd name="connsiteX65" fmla="*/ 114580 w 306444"/>
                <a:gd name="connsiteY65" fmla="*/ 231810 h 410516"/>
                <a:gd name="connsiteX66" fmla="*/ 123536 w 306444"/>
                <a:gd name="connsiteY66" fmla="*/ 212766 h 410516"/>
                <a:gd name="connsiteX67" fmla="*/ 123536 w 306444"/>
                <a:gd name="connsiteY67" fmla="*/ 211649 h 410516"/>
                <a:gd name="connsiteX68" fmla="*/ 182873 w 306444"/>
                <a:gd name="connsiteY68" fmla="*/ 211649 h 410516"/>
                <a:gd name="connsiteX69" fmla="*/ 182873 w 306444"/>
                <a:gd name="connsiteY69" fmla="*/ 212746 h 410516"/>
                <a:gd name="connsiteX70" fmla="*/ 191878 w 306444"/>
                <a:gd name="connsiteY70" fmla="*/ 231845 h 410516"/>
                <a:gd name="connsiteX71" fmla="*/ 153222 w 306444"/>
                <a:gd name="connsiteY71" fmla="*/ 237247 h 410516"/>
                <a:gd name="connsiteX72" fmla="*/ 163132 w 306444"/>
                <a:gd name="connsiteY72" fmla="*/ 350928 h 410516"/>
                <a:gd name="connsiteX73" fmla="*/ 163132 w 306444"/>
                <a:gd name="connsiteY73" fmla="*/ 316329 h 410516"/>
                <a:gd name="connsiteX74" fmla="*/ 197212 w 306444"/>
                <a:gd name="connsiteY74" fmla="*/ 235122 h 410516"/>
                <a:gd name="connsiteX75" fmla="*/ 198200 w 306444"/>
                <a:gd name="connsiteY75" fmla="*/ 235616 h 410516"/>
                <a:gd name="connsiteX76" fmla="*/ 240514 w 306444"/>
                <a:gd name="connsiteY76" fmla="*/ 253187 h 410516"/>
                <a:gd name="connsiteX77" fmla="*/ 255535 w 306444"/>
                <a:gd name="connsiteY77" fmla="*/ 350928 h 41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306444" h="410516">
                  <a:moveTo>
                    <a:pt x="306444" y="296351"/>
                  </a:moveTo>
                  <a:cubicBezTo>
                    <a:pt x="305904" y="281973"/>
                    <a:pt x="299237" y="268513"/>
                    <a:pt x="288127" y="259370"/>
                  </a:cubicBezTo>
                  <a:cubicBezTo>
                    <a:pt x="276722" y="250033"/>
                    <a:pt x="264172" y="242189"/>
                    <a:pt x="250780" y="236031"/>
                  </a:cubicBezTo>
                  <a:cubicBezTo>
                    <a:pt x="242901" y="232255"/>
                    <a:pt x="234133" y="228578"/>
                    <a:pt x="224515" y="224935"/>
                  </a:cubicBezTo>
                  <a:cubicBezTo>
                    <a:pt x="234613" y="205436"/>
                    <a:pt x="259657" y="148393"/>
                    <a:pt x="232339" y="107082"/>
                  </a:cubicBezTo>
                  <a:lnTo>
                    <a:pt x="232339" y="103796"/>
                  </a:lnTo>
                  <a:lnTo>
                    <a:pt x="237282" y="103796"/>
                  </a:lnTo>
                  <a:cubicBezTo>
                    <a:pt x="242741" y="103796"/>
                    <a:pt x="247167" y="99370"/>
                    <a:pt x="247167" y="93910"/>
                  </a:cubicBezTo>
                  <a:cubicBezTo>
                    <a:pt x="247167" y="88451"/>
                    <a:pt x="242741" y="84025"/>
                    <a:pt x="237282" y="84025"/>
                  </a:cubicBezTo>
                  <a:lnTo>
                    <a:pt x="232339" y="84025"/>
                  </a:lnTo>
                  <a:cubicBezTo>
                    <a:pt x="230618" y="56730"/>
                    <a:pt x="214917" y="32262"/>
                    <a:pt x="190821" y="19326"/>
                  </a:cubicBezTo>
                  <a:lnTo>
                    <a:pt x="182913" y="50613"/>
                  </a:lnTo>
                  <a:cubicBezTo>
                    <a:pt x="182355" y="52872"/>
                    <a:pt x="180296" y="54437"/>
                    <a:pt x="177970" y="54369"/>
                  </a:cubicBezTo>
                  <a:lnTo>
                    <a:pt x="176784" y="54369"/>
                  </a:lnTo>
                  <a:cubicBezTo>
                    <a:pt x="174112" y="53810"/>
                    <a:pt x="172399" y="51191"/>
                    <a:pt x="172958" y="48519"/>
                  </a:cubicBezTo>
                  <a:cubicBezTo>
                    <a:pt x="172958" y="48518"/>
                    <a:pt x="172958" y="48518"/>
                    <a:pt x="172958" y="48517"/>
                  </a:cubicBezTo>
                  <a:cubicBezTo>
                    <a:pt x="172958" y="48423"/>
                    <a:pt x="173002" y="48334"/>
                    <a:pt x="173027" y="48240"/>
                  </a:cubicBezTo>
                  <a:lnTo>
                    <a:pt x="182418" y="11220"/>
                  </a:lnTo>
                  <a:cubicBezTo>
                    <a:pt x="180768" y="4640"/>
                    <a:pt x="174863" y="20"/>
                    <a:pt x="168080" y="0"/>
                  </a:cubicBezTo>
                  <a:lnTo>
                    <a:pt x="138424" y="0"/>
                  </a:lnTo>
                  <a:cubicBezTo>
                    <a:pt x="131642" y="22"/>
                    <a:pt x="125740" y="4642"/>
                    <a:pt x="124090" y="11220"/>
                  </a:cubicBezTo>
                  <a:lnTo>
                    <a:pt x="133481" y="48240"/>
                  </a:lnTo>
                  <a:cubicBezTo>
                    <a:pt x="134197" y="50870"/>
                    <a:pt x="132649" y="53583"/>
                    <a:pt x="130021" y="54305"/>
                  </a:cubicBezTo>
                  <a:lnTo>
                    <a:pt x="129725" y="54369"/>
                  </a:lnTo>
                  <a:lnTo>
                    <a:pt x="128538" y="54369"/>
                  </a:lnTo>
                  <a:cubicBezTo>
                    <a:pt x="126212" y="54437"/>
                    <a:pt x="124153" y="52872"/>
                    <a:pt x="123596" y="50613"/>
                  </a:cubicBezTo>
                  <a:lnTo>
                    <a:pt x="115935" y="19326"/>
                  </a:lnTo>
                  <a:cubicBezTo>
                    <a:pt x="91839" y="32262"/>
                    <a:pt x="76138" y="56730"/>
                    <a:pt x="74416" y="84025"/>
                  </a:cubicBezTo>
                  <a:lnTo>
                    <a:pt x="69227" y="84025"/>
                  </a:lnTo>
                  <a:cubicBezTo>
                    <a:pt x="63767" y="84025"/>
                    <a:pt x="59341" y="88451"/>
                    <a:pt x="59341" y="93910"/>
                  </a:cubicBezTo>
                  <a:cubicBezTo>
                    <a:pt x="59341" y="99370"/>
                    <a:pt x="63767" y="103796"/>
                    <a:pt x="69227" y="103796"/>
                  </a:cubicBezTo>
                  <a:lnTo>
                    <a:pt x="74169" y="103796"/>
                  </a:lnTo>
                  <a:lnTo>
                    <a:pt x="74169" y="107092"/>
                  </a:lnTo>
                  <a:cubicBezTo>
                    <a:pt x="46832" y="148438"/>
                    <a:pt x="71945" y="205535"/>
                    <a:pt x="82028" y="224984"/>
                  </a:cubicBezTo>
                  <a:lnTo>
                    <a:pt x="69983" y="229927"/>
                  </a:lnTo>
                  <a:lnTo>
                    <a:pt x="58091" y="234968"/>
                  </a:lnTo>
                  <a:cubicBezTo>
                    <a:pt x="43817" y="241300"/>
                    <a:pt x="30451" y="249508"/>
                    <a:pt x="18347" y="259375"/>
                  </a:cubicBezTo>
                  <a:cubicBezTo>
                    <a:pt x="7182" y="268565"/>
                    <a:pt x="500" y="282106"/>
                    <a:pt x="0" y="296559"/>
                  </a:cubicBezTo>
                  <a:lnTo>
                    <a:pt x="40" y="383401"/>
                  </a:lnTo>
                  <a:lnTo>
                    <a:pt x="4438" y="386332"/>
                  </a:lnTo>
                  <a:cubicBezTo>
                    <a:pt x="14067" y="392757"/>
                    <a:pt x="29938" y="397868"/>
                    <a:pt x="49417" y="401728"/>
                  </a:cubicBezTo>
                  <a:lnTo>
                    <a:pt x="49417" y="370698"/>
                  </a:lnTo>
                  <a:lnTo>
                    <a:pt x="143327" y="370698"/>
                  </a:lnTo>
                  <a:lnTo>
                    <a:pt x="143327" y="410427"/>
                  </a:lnTo>
                  <a:cubicBezTo>
                    <a:pt x="147093" y="410487"/>
                    <a:pt x="150864" y="410516"/>
                    <a:pt x="154641" y="410516"/>
                  </a:cubicBezTo>
                  <a:cubicBezTo>
                    <a:pt x="157463" y="410516"/>
                    <a:pt x="160280" y="410482"/>
                    <a:pt x="163097" y="410447"/>
                  </a:cubicBezTo>
                  <a:lnTo>
                    <a:pt x="163097" y="370698"/>
                  </a:lnTo>
                  <a:lnTo>
                    <a:pt x="257008" y="370698"/>
                  </a:lnTo>
                  <a:lnTo>
                    <a:pt x="257008" y="402109"/>
                  </a:lnTo>
                  <a:cubicBezTo>
                    <a:pt x="277273" y="398155"/>
                    <a:pt x="293440" y="392792"/>
                    <a:pt x="302480" y="386021"/>
                  </a:cubicBezTo>
                  <a:lnTo>
                    <a:pt x="306434" y="383055"/>
                  </a:lnTo>
                  <a:close/>
                  <a:moveTo>
                    <a:pt x="93910" y="138394"/>
                  </a:moveTo>
                  <a:lnTo>
                    <a:pt x="93910" y="137747"/>
                  </a:lnTo>
                  <a:cubicBezTo>
                    <a:pt x="109232" y="135770"/>
                    <a:pt x="150197" y="128356"/>
                    <a:pt x="164190" y="103796"/>
                  </a:cubicBezTo>
                  <a:lnTo>
                    <a:pt x="167432" y="103796"/>
                  </a:lnTo>
                  <a:cubicBezTo>
                    <a:pt x="184257" y="113067"/>
                    <a:pt x="199474" y="124996"/>
                    <a:pt x="212494" y="139121"/>
                  </a:cubicBezTo>
                  <a:cubicBezTo>
                    <a:pt x="211472" y="171862"/>
                    <a:pt x="184102" y="197575"/>
                    <a:pt x="151361" y="196553"/>
                  </a:cubicBezTo>
                  <a:cubicBezTo>
                    <a:pt x="119775" y="195567"/>
                    <a:pt x="94509" y="169989"/>
                    <a:pt x="93910" y="138394"/>
                  </a:cubicBezTo>
                  <a:close/>
                  <a:moveTo>
                    <a:pt x="143337" y="350928"/>
                  </a:moveTo>
                  <a:lnTo>
                    <a:pt x="50998" y="350928"/>
                  </a:lnTo>
                  <a:lnTo>
                    <a:pt x="66385" y="252747"/>
                  </a:lnTo>
                  <a:lnTo>
                    <a:pt x="108204" y="235621"/>
                  </a:lnTo>
                  <a:cubicBezTo>
                    <a:pt x="108575" y="235468"/>
                    <a:pt x="108911" y="235255"/>
                    <a:pt x="109272" y="235087"/>
                  </a:cubicBezTo>
                  <a:lnTo>
                    <a:pt x="143361" y="316329"/>
                  </a:lnTo>
                  <a:close/>
                  <a:moveTo>
                    <a:pt x="153222" y="237247"/>
                  </a:moveTo>
                  <a:cubicBezTo>
                    <a:pt x="140142" y="237370"/>
                    <a:pt x="127118" y="235537"/>
                    <a:pt x="114580" y="231810"/>
                  </a:cubicBezTo>
                  <a:cubicBezTo>
                    <a:pt x="120267" y="227123"/>
                    <a:pt x="123553" y="220135"/>
                    <a:pt x="123536" y="212766"/>
                  </a:cubicBezTo>
                  <a:lnTo>
                    <a:pt x="123536" y="211649"/>
                  </a:lnTo>
                  <a:cubicBezTo>
                    <a:pt x="142552" y="219419"/>
                    <a:pt x="163857" y="219419"/>
                    <a:pt x="182873" y="211649"/>
                  </a:cubicBezTo>
                  <a:lnTo>
                    <a:pt x="182873" y="212746"/>
                  </a:lnTo>
                  <a:cubicBezTo>
                    <a:pt x="182855" y="220141"/>
                    <a:pt x="186162" y="227154"/>
                    <a:pt x="191878" y="231845"/>
                  </a:cubicBezTo>
                  <a:cubicBezTo>
                    <a:pt x="179331" y="235547"/>
                    <a:pt x="166304" y="237368"/>
                    <a:pt x="153222" y="237247"/>
                  </a:cubicBezTo>
                  <a:close/>
                  <a:moveTo>
                    <a:pt x="163132" y="350928"/>
                  </a:moveTo>
                  <a:lnTo>
                    <a:pt x="163132" y="316329"/>
                  </a:lnTo>
                  <a:lnTo>
                    <a:pt x="197212" y="235122"/>
                  </a:lnTo>
                  <a:cubicBezTo>
                    <a:pt x="197543" y="235275"/>
                    <a:pt x="197839" y="235468"/>
                    <a:pt x="198200" y="235616"/>
                  </a:cubicBezTo>
                  <a:lnTo>
                    <a:pt x="240514" y="253187"/>
                  </a:lnTo>
                  <a:lnTo>
                    <a:pt x="255535" y="350928"/>
                  </a:lnTo>
                  <a:close/>
                </a:path>
              </a:pathLst>
            </a:custGeom>
            <a:solidFill>
              <a:srgbClr val="46C3F1"/>
            </a:solidFill>
            <a:ln w="4862" cap="flat">
              <a:solidFill>
                <a:srgbClr val="00285F"/>
              </a:solidFill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GB"/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5026B3D-9BAC-2DBF-3B01-D46A5BEF21D9}"/>
                </a:ext>
              </a:extLst>
            </p:cNvPr>
            <p:cNvGrpSpPr/>
            <p:nvPr/>
          </p:nvGrpSpPr>
          <p:grpSpPr>
            <a:xfrm>
              <a:off x="3154220" y="2728675"/>
              <a:ext cx="438099" cy="277683"/>
              <a:chOff x="1031647" y="2806256"/>
              <a:chExt cx="438099" cy="277683"/>
            </a:xfrm>
            <a:solidFill>
              <a:srgbClr val="46C3F1"/>
            </a:solidFill>
          </p:grpSpPr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301884FB-D8E7-0DA9-BB06-E67C5450E354}"/>
                  </a:ext>
                </a:extLst>
              </p:cNvPr>
              <p:cNvGrpSpPr/>
              <p:nvPr/>
            </p:nvGrpSpPr>
            <p:grpSpPr>
              <a:xfrm>
                <a:off x="1031647" y="2806256"/>
                <a:ext cx="438099" cy="277683"/>
                <a:chOff x="635830" y="2415651"/>
                <a:chExt cx="438099" cy="277683"/>
              </a:xfrm>
              <a:grpFill/>
            </p:grpSpPr>
            <p:sp>
              <p:nvSpPr>
                <p:cNvPr id="60" name="Freeform: Shape 59">
                  <a:extLst>
                    <a:ext uri="{FF2B5EF4-FFF2-40B4-BE49-F238E27FC236}">
                      <a16:creationId xmlns:a16="http://schemas.microsoft.com/office/drawing/2014/main" id="{2594BCAA-439E-24A9-476B-8139387BAC20}"/>
                    </a:ext>
                  </a:extLst>
                </p:cNvPr>
                <p:cNvSpPr/>
                <p:nvPr/>
              </p:nvSpPr>
              <p:spPr>
                <a:xfrm>
                  <a:off x="743015" y="2560497"/>
                  <a:ext cx="57149" cy="28575"/>
                </a:xfrm>
                <a:custGeom>
                  <a:avLst/>
                  <a:gdLst>
                    <a:gd name="connsiteX0" fmla="*/ 0 w 57149"/>
                    <a:gd name="connsiteY0" fmla="*/ 0 h 28575"/>
                    <a:gd name="connsiteX1" fmla="*/ 57150 w 57149"/>
                    <a:gd name="connsiteY1" fmla="*/ 0 h 28575"/>
                    <a:gd name="connsiteX2" fmla="*/ 57150 w 57149"/>
                    <a:gd name="connsiteY2" fmla="*/ 28575 h 28575"/>
                    <a:gd name="connsiteX3" fmla="*/ 0 w 57149"/>
                    <a:gd name="connsiteY3" fmla="*/ 28575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7149" h="28575">
                      <a:moveTo>
                        <a:pt x="0" y="0"/>
                      </a:moveTo>
                      <a:lnTo>
                        <a:pt x="57150" y="0"/>
                      </a:lnTo>
                      <a:lnTo>
                        <a:pt x="57150" y="28575"/>
                      </a:lnTo>
                      <a:lnTo>
                        <a:pt x="0" y="28575"/>
                      </a:ln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1" name="Freeform: Shape 60">
                  <a:extLst>
                    <a:ext uri="{FF2B5EF4-FFF2-40B4-BE49-F238E27FC236}">
                      <a16:creationId xmlns:a16="http://schemas.microsoft.com/office/drawing/2014/main" id="{9A4BB46C-DB29-3941-0DE3-04C1B3287076}"/>
                    </a:ext>
                  </a:extLst>
                </p:cNvPr>
                <p:cNvSpPr/>
                <p:nvPr/>
              </p:nvSpPr>
              <p:spPr>
                <a:xfrm>
                  <a:off x="809690" y="2522397"/>
                  <a:ext cx="57150" cy="28575"/>
                </a:xfrm>
                <a:custGeom>
                  <a:avLst/>
                  <a:gdLst>
                    <a:gd name="connsiteX0" fmla="*/ 0 w 57150"/>
                    <a:gd name="connsiteY0" fmla="*/ 0 h 28575"/>
                    <a:gd name="connsiteX1" fmla="*/ 57150 w 57150"/>
                    <a:gd name="connsiteY1" fmla="*/ 0 h 28575"/>
                    <a:gd name="connsiteX2" fmla="*/ 57150 w 57150"/>
                    <a:gd name="connsiteY2" fmla="*/ 28575 h 28575"/>
                    <a:gd name="connsiteX3" fmla="*/ 0 w 57150"/>
                    <a:gd name="connsiteY3" fmla="*/ 28575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7150" h="28575">
                      <a:moveTo>
                        <a:pt x="0" y="0"/>
                      </a:moveTo>
                      <a:lnTo>
                        <a:pt x="57150" y="0"/>
                      </a:lnTo>
                      <a:lnTo>
                        <a:pt x="57150" y="28575"/>
                      </a:lnTo>
                      <a:lnTo>
                        <a:pt x="0" y="28575"/>
                      </a:ln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2" name="Freeform: Shape 61">
                  <a:extLst>
                    <a:ext uri="{FF2B5EF4-FFF2-40B4-BE49-F238E27FC236}">
                      <a16:creationId xmlns:a16="http://schemas.microsoft.com/office/drawing/2014/main" id="{EC570830-D98F-012C-4A98-0A12C6955E30}"/>
                    </a:ext>
                  </a:extLst>
                </p:cNvPr>
                <p:cNvSpPr/>
                <p:nvPr/>
              </p:nvSpPr>
              <p:spPr>
                <a:xfrm>
                  <a:off x="876365" y="2522397"/>
                  <a:ext cx="57149" cy="28575"/>
                </a:xfrm>
                <a:custGeom>
                  <a:avLst/>
                  <a:gdLst>
                    <a:gd name="connsiteX0" fmla="*/ 0 w 57149"/>
                    <a:gd name="connsiteY0" fmla="*/ 0 h 28575"/>
                    <a:gd name="connsiteX1" fmla="*/ 57150 w 57149"/>
                    <a:gd name="connsiteY1" fmla="*/ 0 h 28575"/>
                    <a:gd name="connsiteX2" fmla="*/ 57150 w 57149"/>
                    <a:gd name="connsiteY2" fmla="*/ 28575 h 28575"/>
                    <a:gd name="connsiteX3" fmla="*/ 0 w 57149"/>
                    <a:gd name="connsiteY3" fmla="*/ 28575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7149" h="28575">
                      <a:moveTo>
                        <a:pt x="0" y="0"/>
                      </a:moveTo>
                      <a:lnTo>
                        <a:pt x="57150" y="0"/>
                      </a:lnTo>
                      <a:lnTo>
                        <a:pt x="57150" y="28575"/>
                      </a:lnTo>
                      <a:lnTo>
                        <a:pt x="0" y="28575"/>
                      </a:ln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3" name="Freeform: Shape 62">
                  <a:extLst>
                    <a:ext uri="{FF2B5EF4-FFF2-40B4-BE49-F238E27FC236}">
                      <a16:creationId xmlns:a16="http://schemas.microsoft.com/office/drawing/2014/main" id="{BA5D38FB-E3AB-73C0-9198-942291394E1C}"/>
                    </a:ext>
                  </a:extLst>
                </p:cNvPr>
                <p:cNvSpPr/>
                <p:nvPr/>
              </p:nvSpPr>
              <p:spPr>
                <a:xfrm>
                  <a:off x="876365" y="2484297"/>
                  <a:ext cx="57149" cy="28575"/>
                </a:xfrm>
                <a:custGeom>
                  <a:avLst/>
                  <a:gdLst>
                    <a:gd name="connsiteX0" fmla="*/ 0 w 57149"/>
                    <a:gd name="connsiteY0" fmla="*/ 0 h 28575"/>
                    <a:gd name="connsiteX1" fmla="*/ 57150 w 57149"/>
                    <a:gd name="connsiteY1" fmla="*/ 0 h 28575"/>
                    <a:gd name="connsiteX2" fmla="*/ 57150 w 57149"/>
                    <a:gd name="connsiteY2" fmla="*/ 28575 h 28575"/>
                    <a:gd name="connsiteX3" fmla="*/ 0 w 57149"/>
                    <a:gd name="connsiteY3" fmla="*/ 28575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7149" h="28575">
                      <a:moveTo>
                        <a:pt x="0" y="0"/>
                      </a:moveTo>
                      <a:lnTo>
                        <a:pt x="57150" y="0"/>
                      </a:lnTo>
                      <a:lnTo>
                        <a:pt x="57150" y="28575"/>
                      </a:lnTo>
                      <a:lnTo>
                        <a:pt x="0" y="28575"/>
                      </a:ln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4" name="Freeform: Shape 63">
                  <a:extLst>
                    <a:ext uri="{FF2B5EF4-FFF2-40B4-BE49-F238E27FC236}">
                      <a16:creationId xmlns:a16="http://schemas.microsoft.com/office/drawing/2014/main" id="{EBF05D1A-22D8-941B-2FA1-D89B86FB4321}"/>
                    </a:ext>
                  </a:extLst>
                </p:cNvPr>
                <p:cNvSpPr/>
                <p:nvPr/>
              </p:nvSpPr>
              <p:spPr>
                <a:xfrm>
                  <a:off x="943040" y="2522397"/>
                  <a:ext cx="57150" cy="28575"/>
                </a:xfrm>
                <a:custGeom>
                  <a:avLst/>
                  <a:gdLst>
                    <a:gd name="connsiteX0" fmla="*/ 0 w 57150"/>
                    <a:gd name="connsiteY0" fmla="*/ 0 h 28575"/>
                    <a:gd name="connsiteX1" fmla="*/ 57150 w 57150"/>
                    <a:gd name="connsiteY1" fmla="*/ 0 h 28575"/>
                    <a:gd name="connsiteX2" fmla="*/ 57150 w 57150"/>
                    <a:gd name="connsiteY2" fmla="*/ 28575 h 28575"/>
                    <a:gd name="connsiteX3" fmla="*/ 0 w 57150"/>
                    <a:gd name="connsiteY3" fmla="*/ 28575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7150" h="28575">
                      <a:moveTo>
                        <a:pt x="0" y="0"/>
                      </a:moveTo>
                      <a:lnTo>
                        <a:pt x="57150" y="0"/>
                      </a:lnTo>
                      <a:lnTo>
                        <a:pt x="57150" y="28575"/>
                      </a:lnTo>
                      <a:lnTo>
                        <a:pt x="0" y="28575"/>
                      </a:ln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5" name="Freeform: Shape 64">
                  <a:extLst>
                    <a:ext uri="{FF2B5EF4-FFF2-40B4-BE49-F238E27FC236}">
                      <a16:creationId xmlns:a16="http://schemas.microsoft.com/office/drawing/2014/main" id="{552B3B41-80C2-6DBA-68E2-49F97068312C}"/>
                    </a:ext>
                  </a:extLst>
                </p:cNvPr>
                <p:cNvSpPr/>
                <p:nvPr/>
              </p:nvSpPr>
              <p:spPr>
                <a:xfrm>
                  <a:off x="638071" y="2415651"/>
                  <a:ext cx="91843" cy="164306"/>
                </a:xfrm>
                <a:custGeom>
                  <a:avLst/>
                  <a:gdLst>
                    <a:gd name="connsiteX0" fmla="*/ 7144 w 91843"/>
                    <a:gd name="connsiteY0" fmla="*/ 88106 h 164306"/>
                    <a:gd name="connsiteX1" fmla="*/ 14288 w 91843"/>
                    <a:gd name="connsiteY1" fmla="*/ 88106 h 164306"/>
                    <a:gd name="connsiteX2" fmla="*/ 14288 w 91843"/>
                    <a:gd name="connsiteY2" fmla="*/ 164306 h 164306"/>
                    <a:gd name="connsiteX3" fmla="*/ 66675 w 91843"/>
                    <a:gd name="connsiteY3" fmla="*/ 164306 h 164306"/>
                    <a:gd name="connsiteX4" fmla="*/ 66675 w 91843"/>
                    <a:gd name="connsiteY4" fmla="*/ 88106 h 164306"/>
                    <a:gd name="connsiteX5" fmla="*/ 71361 w 91843"/>
                    <a:gd name="connsiteY5" fmla="*/ 88106 h 164306"/>
                    <a:gd name="connsiteX6" fmla="*/ 77995 w 91843"/>
                    <a:gd name="connsiteY6" fmla="*/ 83615 h 164306"/>
                    <a:gd name="connsiteX7" fmla="*/ 91330 w 91843"/>
                    <a:gd name="connsiteY7" fmla="*/ 50278 h 164306"/>
                    <a:gd name="connsiteX8" fmla="*/ 87350 w 91843"/>
                    <a:gd name="connsiteY8" fmla="*/ 40992 h 164306"/>
                    <a:gd name="connsiteX9" fmla="*/ 84692 w 91843"/>
                    <a:gd name="connsiteY9" fmla="*/ 40481 h 164306"/>
                    <a:gd name="connsiteX10" fmla="*/ 30956 w 91843"/>
                    <a:gd name="connsiteY10" fmla="*/ 40481 h 164306"/>
                    <a:gd name="connsiteX11" fmla="*/ 30956 w 91843"/>
                    <a:gd name="connsiteY11" fmla="*/ 7144 h 164306"/>
                    <a:gd name="connsiteX12" fmla="*/ 23813 w 91843"/>
                    <a:gd name="connsiteY12" fmla="*/ 0 h 164306"/>
                    <a:gd name="connsiteX13" fmla="*/ 16669 w 91843"/>
                    <a:gd name="connsiteY13" fmla="*/ 7144 h 164306"/>
                    <a:gd name="connsiteX14" fmla="*/ 16669 w 91843"/>
                    <a:gd name="connsiteY14" fmla="*/ 40481 h 164306"/>
                    <a:gd name="connsiteX15" fmla="*/ 7144 w 91843"/>
                    <a:gd name="connsiteY15" fmla="*/ 40481 h 164306"/>
                    <a:gd name="connsiteX16" fmla="*/ 0 w 91843"/>
                    <a:gd name="connsiteY16" fmla="*/ 47625 h 164306"/>
                    <a:gd name="connsiteX17" fmla="*/ 0 w 91843"/>
                    <a:gd name="connsiteY17" fmla="*/ 80963 h 164306"/>
                    <a:gd name="connsiteX18" fmla="*/ 7144 w 91843"/>
                    <a:gd name="connsiteY18" fmla="*/ 88106 h 1643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1843" h="164306">
                      <a:moveTo>
                        <a:pt x="7144" y="88106"/>
                      </a:moveTo>
                      <a:lnTo>
                        <a:pt x="14288" y="88106"/>
                      </a:lnTo>
                      <a:lnTo>
                        <a:pt x="14288" y="164306"/>
                      </a:lnTo>
                      <a:lnTo>
                        <a:pt x="66675" y="164306"/>
                      </a:lnTo>
                      <a:lnTo>
                        <a:pt x="66675" y="88106"/>
                      </a:lnTo>
                      <a:lnTo>
                        <a:pt x="71361" y="88106"/>
                      </a:lnTo>
                      <a:cubicBezTo>
                        <a:pt x="74283" y="88107"/>
                        <a:pt x="76911" y="86328"/>
                        <a:pt x="77995" y="83615"/>
                      </a:cubicBezTo>
                      <a:lnTo>
                        <a:pt x="91330" y="50278"/>
                      </a:lnTo>
                      <a:cubicBezTo>
                        <a:pt x="92795" y="46614"/>
                        <a:pt x="91013" y="42457"/>
                        <a:pt x="87350" y="40992"/>
                      </a:cubicBezTo>
                      <a:cubicBezTo>
                        <a:pt x="86505" y="40654"/>
                        <a:pt x="85602" y="40480"/>
                        <a:pt x="84692" y="40481"/>
                      </a:cubicBezTo>
                      <a:lnTo>
                        <a:pt x="30956" y="40481"/>
                      </a:lnTo>
                      <a:lnTo>
                        <a:pt x="30956" y="7144"/>
                      </a:lnTo>
                      <a:cubicBezTo>
                        <a:pt x="30956" y="3198"/>
                        <a:pt x="27758" y="0"/>
                        <a:pt x="23813" y="0"/>
                      </a:cubicBezTo>
                      <a:cubicBezTo>
                        <a:pt x="19867" y="0"/>
                        <a:pt x="16669" y="3198"/>
                        <a:pt x="16669" y="7144"/>
                      </a:cubicBezTo>
                      <a:lnTo>
                        <a:pt x="16669" y="40481"/>
                      </a:lnTo>
                      <a:lnTo>
                        <a:pt x="7144" y="40481"/>
                      </a:lnTo>
                      <a:cubicBezTo>
                        <a:pt x="3198" y="40481"/>
                        <a:pt x="0" y="43680"/>
                        <a:pt x="0" y="47625"/>
                      </a:cubicBezTo>
                      <a:lnTo>
                        <a:pt x="0" y="80963"/>
                      </a:lnTo>
                      <a:cubicBezTo>
                        <a:pt x="0" y="84908"/>
                        <a:pt x="3198" y="88106"/>
                        <a:pt x="7144" y="88106"/>
                      </a:cubicBez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6" name="Freeform: Shape 65">
                  <a:extLst>
                    <a:ext uri="{FF2B5EF4-FFF2-40B4-BE49-F238E27FC236}">
                      <a16:creationId xmlns:a16="http://schemas.microsoft.com/office/drawing/2014/main" id="{737E8EDD-E847-BE0E-CAA3-B49944B8B22C}"/>
                    </a:ext>
                  </a:extLst>
                </p:cNvPr>
                <p:cNvSpPr/>
                <p:nvPr/>
              </p:nvSpPr>
              <p:spPr>
                <a:xfrm>
                  <a:off x="943040" y="2560497"/>
                  <a:ext cx="57150" cy="28575"/>
                </a:xfrm>
                <a:custGeom>
                  <a:avLst/>
                  <a:gdLst>
                    <a:gd name="connsiteX0" fmla="*/ 57150 w 57150"/>
                    <a:gd name="connsiteY0" fmla="*/ 3629 h 28575"/>
                    <a:gd name="connsiteX1" fmla="*/ 57150 w 57150"/>
                    <a:gd name="connsiteY1" fmla="*/ 0 h 28575"/>
                    <a:gd name="connsiteX2" fmla="*/ 0 w 57150"/>
                    <a:gd name="connsiteY2" fmla="*/ 0 h 28575"/>
                    <a:gd name="connsiteX3" fmla="*/ 0 w 57150"/>
                    <a:gd name="connsiteY3" fmla="*/ 28575 h 28575"/>
                    <a:gd name="connsiteX4" fmla="*/ 32180 w 57150"/>
                    <a:gd name="connsiteY4" fmla="*/ 28575 h 28575"/>
                    <a:gd name="connsiteX5" fmla="*/ 57150 w 57150"/>
                    <a:gd name="connsiteY5" fmla="*/ 3629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57150" h="28575">
                      <a:moveTo>
                        <a:pt x="57150" y="3629"/>
                      </a:moveTo>
                      <a:lnTo>
                        <a:pt x="57150" y="0"/>
                      </a:lnTo>
                      <a:lnTo>
                        <a:pt x="0" y="0"/>
                      </a:lnTo>
                      <a:lnTo>
                        <a:pt x="0" y="28575"/>
                      </a:lnTo>
                      <a:lnTo>
                        <a:pt x="32180" y="28575"/>
                      </a:lnTo>
                      <a:lnTo>
                        <a:pt x="57150" y="3629"/>
                      </a:ln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7" name="Freeform: Shape 66">
                  <a:extLst>
                    <a:ext uri="{FF2B5EF4-FFF2-40B4-BE49-F238E27FC236}">
                      <a16:creationId xmlns:a16="http://schemas.microsoft.com/office/drawing/2014/main" id="{5EEF2BD7-9567-CE3D-29A0-F12D724D01EC}"/>
                    </a:ext>
                  </a:extLst>
                </p:cNvPr>
                <p:cNvSpPr/>
                <p:nvPr/>
              </p:nvSpPr>
              <p:spPr>
                <a:xfrm>
                  <a:off x="635830" y="2569509"/>
                  <a:ext cx="438099" cy="123825"/>
                </a:xfrm>
                <a:custGeom>
                  <a:avLst/>
                  <a:gdLst>
                    <a:gd name="connsiteX0" fmla="*/ 429774 w 438099"/>
                    <a:gd name="connsiteY0" fmla="*/ 0 h 123825"/>
                    <a:gd name="connsiteX1" fmla="*/ 379672 w 438099"/>
                    <a:gd name="connsiteY1" fmla="*/ 0 h 123825"/>
                    <a:gd name="connsiteX2" fmla="*/ 373781 w 438099"/>
                    <a:gd name="connsiteY2" fmla="*/ 2443 h 123825"/>
                    <a:gd name="connsiteX3" fmla="*/ 350088 w 438099"/>
                    <a:gd name="connsiteY3" fmla="*/ 26132 h 123825"/>
                    <a:gd name="connsiteX4" fmla="*/ 344196 w 438099"/>
                    <a:gd name="connsiteY4" fmla="*/ 28575 h 123825"/>
                    <a:gd name="connsiteX5" fmla="*/ 8335 w 438099"/>
                    <a:gd name="connsiteY5" fmla="*/ 28575 h 123825"/>
                    <a:gd name="connsiteX6" fmla="*/ 0 w 438099"/>
                    <a:gd name="connsiteY6" fmla="*/ 36908 h 123825"/>
                    <a:gd name="connsiteX7" fmla="*/ 596 w 438099"/>
                    <a:gd name="connsiteY7" fmla="*/ 40005 h 123825"/>
                    <a:gd name="connsiteX8" fmla="*/ 32029 w 438099"/>
                    <a:gd name="connsiteY8" fmla="*/ 118586 h 123825"/>
                    <a:gd name="connsiteX9" fmla="*/ 39768 w 438099"/>
                    <a:gd name="connsiteY9" fmla="*/ 123825 h 123825"/>
                    <a:gd name="connsiteX10" fmla="*/ 322613 w 438099"/>
                    <a:gd name="connsiteY10" fmla="*/ 123825 h 123825"/>
                    <a:gd name="connsiteX11" fmla="*/ 328504 w 438099"/>
                    <a:gd name="connsiteY11" fmla="*/ 121382 h 123825"/>
                    <a:gd name="connsiteX12" fmla="*/ 435660 w 438099"/>
                    <a:gd name="connsiteY12" fmla="*/ 14226 h 123825"/>
                    <a:gd name="connsiteX13" fmla="*/ 435656 w 438099"/>
                    <a:gd name="connsiteY13" fmla="*/ 2439 h 123825"/>
                    <a:gd name="connsiteX14" fmla="*/ 429774 w 438099"/>
                    <a:gd name="connsiteY14" fmla="*/ 0 h 123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438098" h="123825">
                      <a:moveTo>
                        <a:pt x="429774" y="0"/>
                      </a:moveTo>
                      <a:lnTo>
                        <a:pt x="379672" y="0"/>
                      </a:lnTo>
                      <a:cubicBezTo>
                        <a:pt x="377462" y="-1"/>
                        <a:pt x="375342" y="878"/>
                        <a:pt x="373781" y="2443"/>
                      </a:cubicBezTo>
                      <a:lnTo>
                        <a:pt x="350088" y="26132"/>
                      </a:lnTo>
                      <a:cubicBezTo>
                        <a:pt x="348526" y="27697"/>
                        <a:pt x="346407" y="28576"/>
                        <a:pt x="344196" y="28575"/>
                      </a:cubicBezTo>
                      <a:lnTo>
                        <a:pt x="8335" y="28575"/>
                      </a:lnTo>
                      <a:cubicBezTo>
                        <a:pt x="3732" y="28575"/>
                        <a:pt x="0" y="32305"/>
                        <a:pt x="0" y="36908"/>
                      </a:cubicBezTo>
                      <a:cubicBezTo>
                        <a:pt x="0" y="37969"/>
                        <a:pt x="202" y="39020"/>
                        <a:pt x="596" y="40005"/>
                      </a:cubicBezTo>
                      <a:lnTo>
                        <a:pt x="32029" y="118586"/>
                      </a:lnTo>
                      <a:cubicBezTo>
                        <a:pt x="33296" y="121750"/>
                        <a:pt x="36360" y="123824"/>
                        <a:pt x="39768" y="123825"/>
                      </a:cubicBezTo>
                      <a:lnTo>
                        <a:pt x="322613" y="123825"/>
                      </a:lnTo>
                      <a:cubicBezTo>
                        <a:pt x="324823" y="123826"/>
                        <a:pt x="326943" y="122947"/>
                        <a:pt x="328504" y="121382"/>
                      </a:cubicBezTo>
                      <a:lnTo>
                        <a:pt x="435660" y="14226"/>
                      </a:lnTo>
                      <a:cubicBezTo>
                        <a:pt x="438914" y="10969"/>
                        <a:pt x="438912" y="5693"/>
                        <a:pt x="435656" y="2439"/>
                      </a:cubicBezTo>
                      <a:cubicBezTo>
                        <a:pt x="434095" y="880"/>
                        <a:pt x="431980" y="2"/>
                        <a:pt x="429774" y="0"/>
                      </a:cubicBez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</p:grp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D827D514-3D41-02F5-4BA4-B9EB52F7AF5F}"/>
                  </a:ext>
                </a:extLst>
              </p:cNvPr>
              <p:cNvGrpSpPr/>
              <p:nvPr/>
            </p:nvGrpSpPr>
            <p:grpSpPr>
              <a:xfrm>
                <a:off x="1210270" y="2950589"/>
                <a:ext cx="123824" cy="28575"/>
                <a:chOff x="814500" y="2561284"/>
                <a:chExt cx="123824" cy="28575"/>
              </a:xfrm>
              <a:grpFill/>
            </p:grpSpPr>
            <p:sp>
              <p:nvSpPr>
                <p:cNvPr id="58" name="Freeform: Shape 57">
                  <a:extLst>
                    <a:ext uri="{FF2B5EF4-FFF2-40B4-BE49-F238E27FC236}">
                      <a16:creationId xmlns:a16="http://schemas.microsoft.com/office/drawing/2014/main" id="{5239FDD5-704C-8BDE-4336-A9C3778345A0}"/>
                    </a:ext>
                  </a:extLst>
                </p:cNvPr>
                <p:cNvSpPr/>
                <p:nvPr/>
              </p:nvSpPr>
              <p:spPr>
                <a:xfrm>
                  <a:off x="814500" y="2561284"/>
                  <a:ext cx="57150" cy="28575"/>
                </a:xfrm>
                <a:custGeom>
                  <a:avLst/>
                  <a:gdLst>
                    <a:gd name="connsiteX0" fmla="*/ 0 w 57150"/>
                    <a:gd name="connsiteY0" fmla="*/ 0 h 28575"/>
                    <a:gd name="connsiteX1" fmla="*/ 57150 w 57150"/>
                    <a:gd name="connsiteY1" fmla="*/ 0 h 28575"/>
                    <a:gd name="connsiteX2" fmla="*/ 57150 w 57150"/>
                    <a:gd name="connsiteY2" fmla="*/ 28575 h 28575"/>
                    <a:gd name="connsiteX3" fmla="*/ 0 w 57150"/>
                    <a:gd name="connsiteY3" fmla="*/ 28575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7150" h="28575">
                      <a:moveTo>
                        <a:pt x="0" y="0"/>
                      </a:moveTo>
                      <a:lnTo>
                        <a:pt x="57150" y="0"/>
                      </a:lnTo>
                      <a:lnTo>
                        <a:pt x="57150" y="28575"/>
                      </a:lnTo>
                      <a:lnTo>
                        <a:pt x="0" y="28575"/>
                      </a:ln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59" name="Freeform: Shape 58">
                  <a:extLst>
                    <a:ext uri="{FF2B5EF4-FFF2-40B4-BE49-F238E27FC236}">
                      <a16:creationId xmlns:a16="http://schemas.microsoft.com/office/drawing/2014/main" id="{105C7DF5-C523-9E4A-78FF-7A2673022DCF}"/>
                    </a:ext>
                  </a:extLst>
                </p:cNvPr>
                <p:cNvSpPr/>
                <p:nvPr/>
              </p:nvSpPr>
              <p:spPr>
                <a:xfrm>
                  <a:off x="881175" y="2561284"/>
                  <a:ext cx="57149" cy="28575"/>
                </a:xfrm>
                <a:custGeom>
                  <a:avLst/>
                  <a:gdLst>
                    <a:gd name="connsiteX0" fmla="*/ 0 w 57149"/>
                    <a:gd name="connsiteY0" fmla="*/ 0 h 28575"/>
                    <a:gd name="connsiteX1" fmla="*/ 57150 w 57149"/>
                    <a:gd name="connsiteY1" fmla="*/ 0 h 28575"/>
                    <a:gd name="connsiteX2" fmla="*/ 57150 w 57149"/>
                    <a:gd name="connsiteY2" fmla="*/ 28575 h 28575"/>
                    <a:gd name="connsiteX3" fmla="*/ 0 w 57149"/>
                    <a:gd name="connsiteY3" fmla="*/ 28575 h 28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7149" h="28575">
                      <a:moveTo>
                        <a:pt x="0" y="0"/>
                      </a:moveTo>
                      <a:lnTo>
                        <a:pt x="57150" y="0"/>
                      </a:lnTo>
                      <a:lnTo>
                        <a:pt x="57150" y="28575"/>
                      </a:lnTo>
                      <a:lnTo>
                        <a:pt x="0" y="28575"/>
                      </a:lnTo>
                      <a:close/>
                    </a:path>
                  </a:pathLst>
                </a:custGeom>
                <a:grpFill/>
                <a:ln w="4763" cap="flat">
                  <a:solidFill>
                    <a:srgbClr val="00285F"/>
                  </a:solidFill>
                  <a:prstDash val="solid"/>
                  <a:miter/>
                </a:ln>
              </p:spPr>
              <p:txBody>
                <a:bodyPr rtlCol="0" anchor="ctr">
                  <a:noAutofit/>
                </a:bodyPr>
                <a:lstStyle/>
                <a:p>
                  <a:endParaRPr lang="en-GB"/>
                </a:p>
              </p:txBody>
            </p:sp>
          </p:grpSp>
        </p:grpSp>
      </p:grpSp>
      <p:sp>
        <p:nvSpPr>
          <p:cNvPr id="106" name="Rectangle 105">
            <a:extLst>
              <a:ext uri="{FF2B5EF4-FFF2-40B4-BE49-F238E27FC236}">
                <a16:creationId xmlns:a16="http://schemas.microsoft.com/office/drawing/2014/main" id="{8AF9AC96-8F43-2041-6DC3-9CC9CEAD4D9E}"/>
              </a:ext>
            </a:extLst>
          </p:cNvPr>
          <p:cNvSpPr/>
          <p:nvPr/>
        </p:nvSpPr>
        <p:spPr>
          <a:xfrm>
            <a:off x="76200" y="3152925"/>
            <a:ext cx="2911740" cy="1304363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spcFirstLastPara="0" vert="horz" wrap="square" lIns="192570" tIns="192570" rIns="192570" bIns="192570" numCol="1" spcCol="1270" anchor="ctr" anchorCtr="0">
            <a:noAutofit/>
          </a:bodyPr>
          <a:lstStyle/>
          <a:p>
            <a:pPr algn="ctr" defTabSz="454529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ru" sz="2400" b="1" i="0" u="none" strike="noStrike" dirty="0">
                <a:solidFill>
                  <a:srgbClr val="00285F"/>
                </a:solidFill>
                <a:latin typeface="Arial"/>
              </a:rPr>
              <a:t>ЦЕННОСТНОЕ ПРЕДЛОЖЕНИЕ ОТ UKEF</a:t>
            </a:r>
            <a:endParaRPr lang="en-US" sz="2400" b="1" kern="0" dirty="0">
              <a:solidFill>
                <a:srgbClr val="00285F"/>
              </a:solidFill>
              <a:latin typeface="Arial"/>
            </a:endParaRPr>
          </a:p>
        </p:txBody>
      </p:sp>
      <p:sp>
        <p:nvSpPr>
          <p:cNvPr id="107" name="TextBox 106">
            <a:hlinkClick r:id="" action="ppaction://noaction"/>
            <a:extLst>
              <a:ext uri="{FF2B5EF4-FFF2-40B4-BE49-F238E27FC236}">
                <a16:creationId xmlns:a16="http://schemas.microsoft.com/office/drawing/2014/main" id="{59CDF3A8-4A4F-5E27-F0E8-7EA502F1AF47}"/>
              </a:ext>
            </a:extLst>
          </p:cNvPr>
          <p:cNvSpPr txBox="1"/>
          <p:nvPr/>
        </p:nvSpPr>
        <p:spPr>
          <a:xfrm>
            <a:off x="3433633" y="1729390"/>
            <a:ext cx="7799479" cy="807040"/>
          </a:xfrm>
          <a:prstGeom prst="rect">
            <a:avLst/>
          </a:prstGeom>
        </p:spPr>
        <p:txBody>
          <a:bodyPr vert="horz" wrap="square" lIns="0" tIns="39877" rIns="76686" bIns="39877" rtlCol="0">
            <a:noAutofit/>
          </a:bodyPr>
          <a:lstStyle/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" sz="1200" b="1" i="0" u="none" strike="noStrike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Гарантия, обеспеченная Великобританией</a:t>
            </a:r>
          </a:p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Calibri"/>
                <a:cs typeface="Arial"/>
              </a:rPr>
              <a:t>UKEF предлагает 100-процентную гарантию по кредитам (до 85 % или 95 % от суммы экспортного контракта), подкрепленную устойчивым балансом правительства Великобритании</a:t>
            </a:r>
            <a:endParaRPr lang="en-US" sz="1200" b="1" dirty="0">
              <a:solidFill>
                <a:srgbClr val="002060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BD3DD17E-DFB2-CA23-46AD-4628DFE9450E}"/>
              </a:ext>
            </a:extLst>
          </p:cNvPr>
          <p:cNvSpPr txBox="1"/>
          <p:nvPr/>
        </p:nvSpPr>
        <p:spPr>
          <a:xfrm>
            <a:off x="3787405" y="2506799"/>
            <a:ext cx="7104153" cy="922201"/>
          </a:xfrm>
          <a:prstGeom prst="rect">
            <a:avLst/>
          </a:prstGeom>
        </p:spPr>
        <p:txBody>
          <a:bodyPr vert="horz" wrap="square" lIns="0" tIns="39877" rIns="76686" bIns="39877" rtlCol="0">
            <a:noAutofit/>
          </a:bodyPr>
          <a:lstStyle/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" sz="1200" b="1" i="0" u="none" strike="noStrike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Гибкость политики в отношении товаров и услуг и модели доставки</a:t>
            </a:r>
          </a:p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cs typeface="Arial"/>
              </a:rPr>
              <a:t>Не менее 20% от стоимости контракта, который мы поддерживаем, должно быть направлено на приобретение товаров и услуг из Великобритании </a:t>
            </a:r>
            <a:endParaRPr lang="en-US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  <a:t>Заявителем может быть компания за пределами Великобритании, осуществляющая закупки в цепочке поставок Великобритании</a:t>
            </a:r>
            <a:endParaRPr lang="en-US" sz="1200" dirty="0">
              <a:solidFill>
                <a:srgbClr val="002060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>
            <a:hlinkClick r:id="" action="ppaction://noaction"/>
            <a:extLst>
              <a:ext uri="{FF2B5EF4-FFF2-40B4-BE49-F238E27FC236}">
                <a16:creationId xmlns:a16="http://schemas.microsoft.com/office/drawing/2014/main" id="{B44BDCFA-D37D-8C8E-A95A-BE9FD366F114}"/>
              </a:ext>
            </a:extLst>
          </p:cNvPr>
          <p:cNvSpPr txBox="1"/>
          <p:nvPr/>
        </p:nvSpPr>
        <p:spPr>
          <a:xfrm>
            <a:off x="3776754" y="4286250"/>
            <a:ext cx="7104153" cy="558841"/>
          </a:xfrm>
          <a:prstGeom prst="rect">
            <a:avLst/>
          </a:prstGeom>
        </p:spPr>
        <p:txBody>
          <a:bodyPr vert="horz" wrap="square" lIns="0" tIns="39877" rIns="76686" bIns="39877" rtlCol="0">
            <a:noAutofit/>
          </a:bodyPr>
          <a:lstStyle/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" sz="1200" b="1" i="0" u="none" strike="noStrike" dirty="0">
                <a:solidFill>
                  <a:srgbClr val="002060"/>
                </a:solidFill>
                <a:latin typeface="Arial"/>
                <a:ea typeface="ADLaM Display"/>
                <a:cs typeface="Arial"/>
              </a:rPr>
              <a:t>Долгосрочное финансирование по конкурентоспособным ставкам и с возможностью </a:t>
            </a:r>
            <a:r>
              <a:rPr lang="ru" sz="1200" b="1" i="0" u="none" strike="noStrike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выбора различных валют</a:t>
            </a:r>
          </a:p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cs typeface="Arial"/>
              </a:rPr>
              <a:t>UKEF предлагает финансирование в более чем 60 местных валютах и может предложить долгосрочные сроки погашения в соответствии с Соглашением ОЭСР</a:t>
            </a:r>
            <a:endParaRPr lang="en-US" sz="1200" dirty="0">
              <a:solidFill>
                <a:srgbClr val="002060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hlinkClick r:id="" action="ppaction://noaction"/>
            <a:extLst>
              <a:ext uri="{FF2B5EF4-FFF2-40B4-BE49-F238E27FC236}">
                <a16:creationId xmlns:a16="http://schemas.microsoft.com/office/drawing/2014/main" id="{C16F967D-D738-D2FE-4981-4729225372B4}"/>
              </a:ext>
            </a:extLst>
          </p:cNvPr>
          <p:cNvSpPr txBox="1"/>
          <p:nvPr/>
        </p:nvSpPr>
        <p:spPr>
          <a:xfrm>
            <a:off x="3849776" y="3524967"/>
            <a:ext cx="7799479" cy="509753"/>
          </a:xfrm>
          <a:prstGeom prst="rect">
            <a:avLst/>
          </a:prstGeom>
        </p:spPr>
        <p:txBody>
          <a:bodyPr vert="horz" wrap="square" lIns="0" tIns="39877" rIns="76686" bIns="39877" rtlCol="0">
            <a:noAutofit/>
          </a:bodyPr>
          <a:lstStyle/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" sz="1200" b="1" i="0" u="none" strike="noStrike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Международный охват, связи и глубокое понимание</a:t>
            </a:r>
          </a:p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" sz="1200" b="0" i="0" u="none" strike="noStrike" dirty="0">
                <a:solidFill>
                  <a:srgbClr val="002060"/>
                </a:solidFill>
                <a:latin typeface="Arial"/>
                <a:ea typeface="Calibri"/>
                <a:cs typeface="Arial"/>
              </a:rPr>
              <a:t>23 руководителя UKEF, работающие в посольствах и высших комиссиях Великобритании по всему миру, предоставляют уникальную поддержку компаниям и покупателям</a:t>
            </a:r>
            <a:endParaRPr lang="en-US" sz="1200" b="1" dirty="0">
              <a:solidFill>
                <a:srgbClr val="002060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hlinkClick r:id="" action="ppaction://noaction"/>
            <a:extLst>
              <a:ext uri="{FF2B5EF4-FFF2-40B4-BE49-F238E27FC236}">
                <a16:creationId xmlns:a16="http://schemas.microsoft.com/office/drawing/2014/main" id="{2E847966-AADB-E1FC-5A4C-067C506699C7}"/>
              </a:ext>
            </a:extLst>
          </p:cNvPr>
          <p:cNvSpPr txBox="1"/>
          <p:nvPr/>
        </p:nvSpPr>
        <p:spPr>
          <a:xfrm>
            <a:off x="3394755" y="5242755"/>
            <a:ext cx="7799479" cy="509753"/>
          </a:xfrm>
          <a:prstGeom prst="rect">
            <a:avLst/>
          </a:prstGeom>
        </p:spPr>
        <p:txBody>
          <a:bodyPr vert="horz" wrap="square" lIns="0" tIns="39877" rIns="76686" bIns="39877" rtlCol="0">
            <a:noAutofit/>
          </a:bodyPr>
          <a:lstStyle/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" sz="1200" b="1" i="0" u="none" strike="noStrike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Фокус на позитивном воздействии и принятии международных стандартов</a:t>
            </a:r>
          </a:p>
          <a:p>
            <a:pPr defTabSz="914400" rtl="0">
              <a:lnSpc>
                <a:spcPct val="85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" sz="1200" b="0" i="0" u="none" strike="noStrike" dirty="0">
                <a:solidFill>
                  <a:srgbClr val="002060"/>
                </a:solidFill>
                <a:latin typeface="Arial"/>
                <a:cs typeface="Arial"/>
              </a:rPr>
              <a:t>В центре мирового перехода к технологиям с низким уровнем углеродных выбросов и формирования положительного воздействия на зарубежные сообщества </a:t>
            </a:r>
            <a:endParaRPr lang="en-US" sz="1200" b="1" dirty="0">
              <a:solidFill>
                <a:srgbClr val="002060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70C330A-054B-D138-0514-B06A014C1911}"/>
              </a:ext>
            </a:extLst>
          </p:cNvPr>
          <p:cNvGrpSpPr/>
          <p:nvPr/>
        </p:nvGrpSpPr>
        <p:grpSpPr>
          <a:xfrm>
            <a:off x="3161007" y="3524422"/>
            <a:ext cx="534169" cy="532941"/>
            <a:chOff x="1863725" y="2370138"/>
            <a:chExt cx="792163" cy="808038"/>
          </a:xfrm>
          <a:solidFill>
            <a:srgbClr val="00285F"/>
          </a:solidFill>
        </p:grpSpPr>
        <p:sp>
          <p:nvSpPr>
            <p:cNvPr id="7" name="Freeform 29">
              <a:extLst>
                <a:ext uri="{FF2B5EF4-FFF2-40B4-BE49-F238E27FC236}">
                  <a16:creationId xmlns:a16="http://schemas.microsoft.com/office/drawing/2014/main" id="{D2BC80A4-2608-6E96-823F-7D98D2EAC6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17713" y="2436813"/>
              <a:ext cx="476250" cy="601663"/>
            </a:xfrm>
            <a:custGeom>
              <a:avLst/>
              <a:gdLst>
                <a:gd name="T0" fmla="*/ 73 w 126"/>
                <a:gd name="T1" fmla="*/ 158 h 159"/>
                <a:gd name="T2" fmla="*/ 80 w 126"/>
                <a:gd name="T3" fmla="*/ 130 h 159"/>
                <a:gd name="T4" fmla="*/ 75 w 126"/>
                <a:gd name="T5" fmla="*/ 126 h 159"/>
                <a:gd name="T6" fmla="*/ 68 w 126"/>
                <a:gd name="T7" fmla="*/ 100 h 159"/>
                <a:gd name="T8" fmla="*/ 49 w 126"/>
                <a:gd name="T9" fmla="*/ 90 h 159"/>
                <a:gd name="T10" fmla="*/ 11 w 126"/>
                <a:gd name="T11" fmla="*/ 48 h 159"/>
                <a:gd name="T12" fmla="*/ 1 w 126"/>
                <a:gd name="T13" fmla="*/ 36 h 159"/>
                <a:gd name="T14" fmla="*/ 21 w 126"/>
                <a:gd name="T15" fmla="*/ 18 h 159"/>
                <a:gd name="T16" fmla="*/ 120 w 126"/>
                <a:gd name="T17" fmla="*/ 37 h 159"/>
                <a:gd name="T18" fmla="*/ 111 w 126"/>
                <a:gd name="T19" fmla="*/ 38 h 159"/>
                <a:gd name="T20" fmla="*/ 102 w 126"/>
                <a:gd name="T21" fmla="*/ 34 h 159"/>
                <a:gd name="T22" fmla="*/ 95 w 126"/>
                <a:gd name="T23" fmla="*/ 52 h 159"/>
                <a:gd name="T24" fmla="*/ 77 w 126"/>
                <a:gd name="T25" fmla="*/ 64 h 159"/>
                <a:gd name="T26" fmla="*/ 76 w 126"/>
                <a:gd name="T27" fmla="*/ 67 h 159"/>
                <a:gd name="T28" fmla="*/ 69 w 126"/>
                <a:gd name="T29" fmla="*/ 75 h 159"/>
                <a:gd name="T30" fmla="*/ 54 w 126"/>
                <a:gd name="T31" fmla="*/ 70 h 159"/>
                <a:gd name="T32" fmla="*/ 54 w 126"/>
                <a:gd name="T33" fmla="*/ 74 h 159"/>
                <a:gd name="T34" fmla="*/ 66 w 126"/>
                <a:gd name="T35" fmla="*/ 76 h 159"/>
                <a:gd name="T36" fmla="*/ 67 w 126"/>
                <a:gd name="T37" fmla="*/ 81 h 159"/>
                <a:gd name="T38" fmla="*/ 72 w 126"/>
                <a:gd name="T39" fmla="*/ 89 h 159"/>
                <a:gd name="T40" fmla="*/ 77 w 126"/>
                <a:gd name="T41" fmla="*/ 86 h 159"/>
                <a:gd name="T42" fmla="*/ 112 w 126"/>
                <a:gd name="T43" fmla="*/ 97 h 159"/>
                <a:gd name="T44" fmla="*/ 122 w 126"/>
                <a:gd name="T45" fmla="*/ 102 h 159"/>
                <a:gd name="T46" fmla="*/ 100 w 126"/>
                <a:gd name="T47" fmla="*/ 146 h 159"/>
                <a:gd name="T48" fmla="*/ 75 w 126"/>
                <a:gd name="T49" fmla="*/ 159 h 159"/>
                <a:gd name="T50" fmla="*/ 70 w 126"/>
                <a:gd name="T51" fmla="*/ 110 h 159"/>
                <a:gd name="T52" fmla="*/ 77 w 126"/>
                <a:gd name="T53" fmla="*/ 123 h 159"/>
                <a:gd name="T54" fmla="*/ 84 w 126"/>
                <a:gd name="T55" fmla="*/ 129 h 159"/>
                <a:gd name="T56" fmla="*/ 84 w 126"/>
                <a:gd name="T57" fmla="*/ 154 h 159"/>
                <a:gd name="T58" fmla="*/ 120 w 126"/>
                <a:gd name="T59" fmla="*/ 105 h 159"/>
                <a:gd name="T60" fmla="*/ 108 w 126"/>
                <a:gd name="T61" fmla="*/ 96 h 159"/>
                <a:gd name="T62" fmla="*/ 75 w 126"/>
                <a:gd name="T63" fmla="*/ 91 h 159"/>
                <a:gd name="T64" fmla="*/ 68 w 126"/>
                <a:gd name="T65" fmla="*/ 87 h 159"/>
                <a:gd name="T66" fmla="*/ 63 w 126"/>
                <a:gd name="T67" fmla="*/ 82 h 159"/>
                <a:gd name="T68" fmla="*/ 61 w 126"/>
                <a:gd name="T69" fmla="*/ 80 h 159"/>
                <a:gd name="T70" fmla="*/ 51 w 126"/>
                <a:gd name="T71" fmla="*/ 78 h 159"/>
                <a:gd name="T72" fmla="*/ 51 w 126"/>
                <a:gd name="T73" fmla="*/ 66 h 159"/>
                <a:gd name="T74" fmla="*/ 68 w 126"/>
                <a:gd name="T75" fmla="*/ 68 h 159"/>
                <a:gd name="T76" fmla="*/ 72 w 126"/>
                <a:gd name="T77" fmla="*/ 71 h 159"/>
                <a:gd name="T78" fmla="*/ 74 w 126"/>
                <a:gd name="T79" fmla="*/ 62 h 159"/>
                <a:gd name="T80" fmla="*/ 95 w 126"/>
                <a:gd name="T81" fmla="*/ 49 h 159"/>
                <a:gd name="T82" fmla="*/ 93 w 126"/>
                <a:gd name="T83" fmla="*/ 29 h 159"/>
                <a:gd name="T84" fmla="*/ 93 w 126"/>
                <a:gd name="T85" fmla="*/ 23 h 159"/>
                <a:gd name="T86" fmla="*/ 111 w 126"/>
                <a:gd name="T87" fmla="*/ 35 h 159"/>
                <a:gd name="T88" fmla="*/ 23 w 126"/>
                <a:gd name="T89" fmla="*/ 21 h 159"/>
                <a:gd name="T90" fmla="*/ 5 w 126"/>
                <a:gd name="T91" fmla="*/ 37 h 159"/>
                <a:gd name="T92" fmla="*/ 14 w 126"/>
                <a:gd name="T93" fmla="*/ 46 h 159"/>
                <a:gd name="T94" fmla="*/ 26 w 126"/>
                <a:gd name="T95" fmla="*/ 71 h 159"/>
                <a:gd name="T96" fmla="*/ 67 w 126"/>
                <a:gd name="T97" fmla="*/ 97 h 159"/>
                <a:gd name="T98" fmla="*/ 71 w 126"/>
                <a:gd name="T99" fmla="*/ 9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5" h="159">
                  <a:moveTo>
                    <a:pt x="75" y="159"/>
                  </a:moveTo>
                  <a:cubicBezTo>
                    <a:pt x="74" y="159"/>
                    <a:pt x="74" y="159"/>
                    <a:pt x="73" y="158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2" y="158"/>
                    <a:pt x="72" y="157"/>
                    <a:pt x="71" y="156"/>
                  </a:cubicBezTo>
                  <a:cubicBezTo>
                    <a:pt x="71" y="155"/>
                    <a:pt x="71" y="154"/>
                    <a:pt x="72" y="153"/>
                  </a:cubicBezTo>
                  <a:cubicBezTo>
                    <a:pt x="77" y="146"/>
                    <a:pt x="79" y="138"/>
                    <a:pt x="80" y="130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8" y="127"/>
                    <a:pt x="78" y="127"/>
                    <a:pt x="77" y="127"/>
                  </a:cubicBezTo>
                  <a:cubicBezTo>
                    <a:pt x="76" y="127"/>
                    <a:pt x="75" y="126"/>
                    <a:pt x="75" y="126"/>
                  </a:cubicBezTo>
                  <a:cubicBezTo>
                    <a:pt x="72" y="125"/>
                    <a:pt x="71" y="123"/>
                    <a:pt x="70" y="122"/>
                  </a:cubicBezTo>
                  <a:cubicBezTo>
                    <a:pt x="68" y="119"/>
                    <a:pt x="66" y="114"/>
                    <a:pt x="66" y="110"/>
                  </a:cubicBezTo>
                  <a:cubicBezTo>
                    <a:pt x="66" y="110"/>
                    <a:pt x="66" y="104"/>
                    <a:pt x="68" y="100"/>
                  </a:cubicBezTo>
                  <a:cubicBezTo>
                    <a:pt x="67" y="100"/>
                    <a:pt x="66" y="100"/>
                    <a:pt x="65" y="100"/>
                  </a:cubicBezTo>
                  <a:cubicBezTo>
                    <a:pt x="61" y="97"/>
                    <a:pt x="55" y="94"/>
                    <a:pt x="50" y="91"/>
                  </a:cubicBezTo>
                  <a:cubicBezTo>
                    <a:pt x="49" y="90"/>
                    <a:pt x="49" y="90"/>
                    <a:pt x="49" y="90"/>
                  </a:cubicBezTo>
                  <a:cubicBezTo>
                    <a:pt x="40" y="86"/>
                    <a:pt x="31" y="81"/>
                    <a:pt x="24" y="74"/>
                  </a:cubicBezTo>
                  <a:cubicBezTo>
                    <a:pt x="19" y="69"/>
                    <a:pt x="12" y="61"/>
                    <a:pt x="12" y="50"/>
                  </a:cubicBezTo>
                  <a:cubicBezTo>
                    <a:pt x="12" y="49"/>
                    <a:pt x="12" y="48"/>
                    <a:pt x="11" y="48"/>
                  </a:cubicBezTo>
                  <a:cubicBezTo>
                    <a:pt x="10" y="46"/>
                    <a:pt x="10" y="44"/>
                    <a:pt x="9" y="42"/>
                  </a:cubicBezTo>
                  <a:cubicBezTo>
                    <a:pt x="8" y="42"/>
                    <a:pt x="7" y="42"/>
                    <a:pt x="6" y="41"/>
                  </a:cubicBezTo>
                  <a:cubicBezTo>
                    <a:pt x="4" y="41"/>
                    <a:pt x="0" y="40"/>
                    <a:pt x="1" y="36"/>
                  </a:cubicBezTo>
                  <a:cubicBezTo>
                    <a:pt x="1" y="35"/>
                    <a:pt x="2" y="34"/>
                    <a:pt x="3" y="33"/>
                  </a:cubicBezTo>
                  <a:cubicBezTo>
                    <a:pt x="4" y="32"/>
                    <a:pt x="6" y="31"/>
                    <a:pt x="7" y="29"/>
                  </a:cubicBezTo>
                  <a:cubicBezTo>
                    <a:pt x="11" y="25"/>
                    <a:pt x="16" y="21"/>
                    <a:pt x="21" y="18"/>
                  </a:cubicBezTo>
                  <a:cubicBezTo>
                    <a:pt x="54" y="0"/>
                    <a:pt x="95" y="5"/>
                    <a:pt x="121" y="30"/>
                  </a:cubicBezTo>
                  <a:cubicBezTo>
                    <a:pt x="122" y="31"/>
                    <a:pt x="123" y="33"/>
                    <a:pt x="122" y="35"/>
                  </a:cubicBezTo>
                  <a:cubicBezTo>
                    <a:pt x="120" y="37"/>
                    <a:pt x="120" y="37"/>
                    <a:pt x="120" y="37"/>
                  </a:cubicBezTo>
                  <a:cubicBezTo>
                    <a:pt x="119" y="38"/>
                    <a:pt x="118" y="39"/>
                    <a:pt x="117" y="38"/>
                  </a:cubicBezTo>
                  <a:cubicBezTo>
                    <a:pt x="111" y="38"/>
                    <a:pt x="111" y="38"/>
                    <a:pt x="111" y="38"/>
                  </a:cubicBezTo>
                  <a:cubicBezTo>
                    <a:pt x="111" y="38"/>
                    <a:pt x="111" y="38"/>
                    <a:pt x="111" y="38"/>
                  </a:cubicBezTo>
                  <a:cubicBezTo>
                    <a:pt x="110" y="38"/>
                    <a:pt x="109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5" y="35"/>
                    <a:pt x="102" y="34"/>
                  </a:cubicBezTo>
                  <a:cubicBezTo>
                    <a:pt x="108" y="40"/>
                    <a:pt x="110" y="45"/>
                    <a:pt x="109" y="47"/>
                  </a:cubicBezTo>
                  <a:cubicBezTo>
                    <a:pt x="108" y="48"/>
                    <a:pt x="107" y="49"/>
                    <a:pt x="106" y="50"/>
                  </a:cubicBezTo>
                  <a:cubicBezTo>
                    <a:pt x="102" y="51"/>
                    <a:pt x="99" y="52"/>
                    <a:pt x="95" y="52"/>
                  </a:cubicBezTo>
                  <a:cubicBezTo>
                    <a:pt x="93" y="52"/>
                    <a:pt x="90" y="53"/>
                    <a:pt x="88" y="54"/>
                  </a:cubicBezTo>
                  <a:cubicBezTo>
                    <a:pt x="87" y="54"/>
                    <a:pt x="86" y="55"/>
                    <a:pt x="84" y="56"/>
                  </a:cubicBezTo>
                  <a:cubicBezTo>
                    <a:pt x="82" y="59"/>
                    <a:pt x="79" y="61"/>
                    <a:pt x="77" y="64"/>
                  </a:cubicBezTo>
                  <a:cubicBezTo>
                    <a:pt x="76" y="64"/>
                    <a:pt x="76" y="65"/>
                    <a:pt x="76" y="65"/>
                  </a:cubicBezTo>
                  <a:cubicBezTo>
                    <a:pt x="76" y="65"/>
                    <a:pt x="76" y="66"/>
                    <a:pt x="76" y="66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76" y="69"/>
                    <a:pt x="76" y="70"/>
                    <a:pt x="76" y="72"/>
                  </a:cubicBezTo>
                  <a:cubicBezTo>
                    <a:pt x="76" y="73"/>
                    <a:pt x="76" y="74"/>
                    <a:pt x="74" y="75"/>
                  </a:cubicBezTo>
                  <a:cubicBezTo>
                    <a:pt x="73" y="76"/>
                    <a:pt x="71" y="76"/>
                    <a:pt x="69" y="75"/>
                  </a:cubicBezTo>
                  <a:cubicBezTo>
                    <a:pt x="68" y="73"/>
                    <a:pt x="66" y="72"/>
                    <a:pt x="66" y="71"/>
                  </a:cubicBezTo>
                  <a:cubicBezTo>
                    <a:pt x="64" y="68"/>
                    <a:pt x="63" y="68"/>
                    <a:pt x="59" y="69"/>
                  </a:cubicBezTo>
                  <a:cubicBezTo>
                    <a:pt x="58" y="69"/>
                    <a:pt x="56" y="69"/>
                    <a:pt x="54" y="70"/>
                  </a:cubicBezTo>
                  <a:cubicBezTo>
                    <a:pt x="53" y="70"/>
                    <a:pt x="53" y="70"/>
                    <a:pt x="52" y="70"/>
                  </a:cubicBezTo>
                  <a:cubicBezTo>
                    <a:pt x="52" y="71"/>
                    <a:pt x="52" y="73"/>
                    <a:pt x="53" y="75"/>
                  </a:cubicBezTo>
                  <a:cubicBezTo>
                    <a:pt x="53" y="74"/>
                    <a:pt x="53" y="74"/>
                    <a:pt x="54" y="74"/>
                  </a:cubicBezTo>
                  <a:cubicBezTo>
                    <a:pt x="55" y="73"/>
                    <a:pt x="60" y="70"/>
                    <a:pt x="64" y="71"/>
                  </a:cubicBezTo>
                  <a:cubicBezTo>
                    <a:pt x="65" y="72"/>
                    <a:pt x="65" y="72"/>
                    <a:pt x="66" y="73"/>
                  </a:cubicBezTo>
                  <a:cubicBezTo>
                    <a:pt x="66" y="74"/>
                    <a:pt x="66" y="75"/>
                    <a:pt x="66" y="76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6" y="80"/>
                  </a:cubicBezTo>
                  <a:cubicBezTo>
                    <a:pt x="66" y="80"/>
                    <a:pt x="67" y="80"/>
                    <a:pt x="67" y="81"/>
                  </a:cubicBezTo>
                  <a:cubicBezTo>
                    <a:pt x="69" y="82"/>
                    <a:pt x="70" y="83"/>
                    <a:pt x="71" y="85"/>
                  </a:cubicBezTo>
                  <a:cubicBezTo>
                    <a:pt x="72" y="85"/>
                    <a:pt x="72" y="86"/>
                    <a:pt x="72" y="87"/>
                  </a:cubicBezTo>
                  <a:cubicBezTo>
                    <a:pt x="72" y="87"/>
                    <a:pt x="72" y="88"/>
                    <a:pt x="72" y="89"/>
                  </a:cubicBezTo>
                  <a:cubicBezTo>
                    <a:pt x="72" y="88"/>
                    <a:pt x="73" y="88"/>
                    <a:pt x="73" y="88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5" y="86"/>
                    <a:pt x="76" y="86"/>
                    <a:pt x="77" y="86"/>
                  </a:cubicBezTo>
                  <a:cubicBezTo>
                    <a:pt x="88" y="86"/>
                    <a:pt x="96" y="88"/>
                    <a:pt x="106" y="91"/>
                  </a:cubicBezTo>
                  <a:cubicBezTo>
                    <a:pt x="107" y="91"/>
                    <a:pt x="108" y="92"/>
                    <a:pt x="110" y="93"/>
                  </a:cubicBezTo>
                  <a:cubicBezTo>
                    <a:pt x="111" y="94"/>
                    <a:pt x="112" y="95"/>
                    <a:pt x="112" y="97"/>
                  </a:cubicBezTo>
                  <a:cubicBezTo>
                    <a:pt x="112" y="97"/>
                    <a:pt x="113" y="99"/>
                    <a:pt x="113" y="99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1" y="102"/>
                    <a:pt x="122" y="102"/>
                    <a:pt x="122" y="102"/>
                  </a:cubicBezTo>
                  <a:cubicBezTo>
                    <a:pt x="125" y="104"/>
                    <a:pt x="125" y="104"/>
                    <a:pt x="125" y="104"/>
                  </a:cubicBezTo>
                  <a:cubicBezTo>
                    <a:pt x="126" y="105"/>
                    <a:pt x="126" y="107"/>
                    <a:pt x="126" y="108"/>
                  </a:cubicBezTo>
                  <a:cubicBezTo>
                    <a:pt x="116" y="134"/>
                    <a:pt x="112" y="137"/>
                    <a:pt x="100" y="146"/>
                  </a:cubicBezTo>
                  <a:cubicBezTo>
                    <a:pt x="97" y="149"/>
                    <a:pt x="92" y="152"/>
                    <a:pt x="86" y="157"/>
                  </a:cubicBezTo>
                  <a:cubicBezTo>
                    <a:pt x="86" y="158"/>
                    <a:pt x="85" y="158"/>
                    <a:pt x="84" y="158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5" y="159"/>
                    <a:pt x="75" y="159"/>
                    <a:pt x="75" y="159"/>
                  </a:cubicBezTo>
                  <a:close/>
                  <a:moveTo>
                    <a:pt x="72" y="99"/>
                  </a:moveTo>
                  <a:cubicBezTo>
                    <a:pt x="71" y="101"/>
                    <a:pt x="70" y="109"/>
                    <a:pt x="70" y="110"/>
                  </a:cubicBezTo>
                  <a:cubicBezTo>
                    <a:pt x="69" y="114"/>
                    <a:pt x="71" y="117"/>
                    <a:pt x="73" y="120"/>
                  </a:cubicBezTo>
                  <a:cubicBezTo>
                    <a:pt x="74" y="122"/>
                    <a:pt x="75" y="122"/>
                    <a:pt x="76" y="123"/>
                  </a:cubicBezTo>
                  <a:cubicBezTo>
                    <a:pt x="76" y="123"/>
                    <a:pt x="77" y="123"/>
                    <a:pt x="77" y="123"/>
                  </a:cubicBezTo>
                  <a:cubicBezTo>
                    <a:pt x="79" y="123"/>
                    <a:pt x="81" y="124"/>
                    <a:pt x="82" y="125"/>
                  </a:cubicBezTo>
                  <a:cubicBezTo>
                    <a:pt x="83" y="128"/>
                    <a:pt x="83" y="128"/>
                    <a:pt x="83" y="128"/>
                  </a:cubicBezTo>
                  <a:cubicBezTo>
                    <a:pt x="84" y="129"/>
                    <a:pt x="84" y="129"/>
                    <a:pt x="84" y="129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83" y="138"/>
                    <a:pt x="80" y="147"/>
                    <a:pt x="75" y="155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90" y="149"/>
                    <a:pt x="94" y="146"/>
                    <a:pt x="98" y="143"/>
                  </a:cubicBezTo>
                  <a:cubicBezTo>
                    <a:pt x="109" y="134"/>
                    <a:pt x="113" y="131"/>
                    <a:pt x="123" y="107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10" y="102"/>
                    <a:pt x="110" y="100"/>
                    <a:pt x="109" y="98"/>
                  </a:cubicBezTo>
                  <a:cubicBezTo>
                    <a:pt x="108" y="97"/>
                    <a:pt x="108" y="96"/>
                    <a:pt x="108" y="96"/>
                  </a:cubicBezTo>
                  <a:cubicBezTo>
                    <a:pt x="107" y="95"/>
                    <a:pt x="106" y="95"/>
                    <a:pt x="104" y="94"/>
                  </a:cubicBezTo>
                  <a:cubicBezTo>
                    <a:pt x="96" y="91"/>
                    <a:pt x="87" y="90"/>
                    <a:pt x="77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3"/>
                    <a:pt x="71" y="93"/>
                    <a:pt x="70" y="92"/>
                  </a:cubicBezTo>
                  <a:cubicBezTo>
                    <a:pt x="69" y="92"/>
                    <a:pt x="68" y="90"/>
                    <a:pt x="68" y="87"/>
                  </a:cubicBezTo>
                  <a:cubicBezTo>
                    <a:pt x="68" y="87"/>
                    <a:pt x="68" y="86"/>
                    <a:pt x="68" y="86"/>
                  </a:cubicBezTo>
                  <a:cubicBezTo>
                    <a:pt x="68" y="85"/>
                    <a:pt x="66" y="84"/>
                    <a:pt x="65" y="84"/>
                  </a:cubicBezTo>
                  <a:cubicBezTo>
                    <a:pt x="64" y="83"/>
                    <a:pt x="64" y="83"/>
                    <a:pt x="63" y="82"/>
                  </a:cubicBezTo>
                  <a:cubicBezTo>
                    <a:pt x="62" y="82"/>
                    <a:pt x="62" y="82"/>
                    <a:pt x="62" y="82"/>
                  </a:cubicBezTo>
                  <a:cubicBezTo>
                    <a:pt x="61" y="82"/>
                    <a:pt x="61" y="81"/>
                    <a:pt x="61" y="81"/>
                  </a:cubicBezTo>
                  <a:cubicBezTo>
                    <a:pt x="60" y="81"/>
                    <a:pt x="60" y="80"/>
                    <a:pt x="61" y="80"/>
                  </a:cubicBez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58" y="76"/>
                    <a:pt x="56" y="77"/>
                  </a:cubicBezTo>
                  <a:cubicBezTo>
                    <a:pt x="54" y="78"/>
                    <a:pt x="53" y="79"/>
                    <a:pt x="51" y="78"/>
                  </a:cubicBezTo>
                  <a:cubicBezTo>
                    <a:pt x="51" y="78"/>
                    <a:pt x="51" y="78"/>
                    <a:pt x="50" y="77"/>
                  </a:cubicBezTo>
                  <a:cubicBezTo>
                    <a:pt x="48" y="75"/>
                    <a:pt x="48" y="71"/>
                    <a:pt x="49" y="67"/>
                  </a:cubicBezTo>
                  <a:cubicBezTo>
                    <a:pt x="50" y="67"/>
                    <a:pt x="50" y="67"/>
                    <a:pt x="51" y="66"/>
                  </a:cubicBezTo>
                  <a:cubicBezTo>
                    <a:pt x="52" y="66"/>
                    <a:pt x="53" y="66"/>
                    <a:pt x="54" y="66"/>
                  </a:cubicBezTo>
                  <a:cubicBezTo>
                    <a:pt x="55" y="66"/>
                    <a:pt x="57" y="66"/>
                    <a:pt x="58" y="65"/>
                  </a:cubicBezTo>
                  <a:cubicBezTo>
                    <a:pt x="64" y="64"/>
                    <a:pt x="66" y="66"/>
                    <a:pt x="68" y="68"/>
                  </a:cubicBezTo>
                  <a:cubicBezTo>
                    <a:pt x="69" y="70"/>
                    <a:pt x="70" y="71"/>
                    <a:pt x="72" y="72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2" y="72"/>
                    <a:pt x="72" y="72"/>
                    <a:pt x="72" y="71"/>
                  </a:cubicBezTo>
                  <a:cubicBezTo>
                    <a:pt x="73" y="70"/>
                    <a:pt x="73" y="69"/>
                    <a:pt x="72" y="68"/>
                  </a:cubicBezTo>
                  <a:cubicBezTo>
                    <a:pt x="72" y="67"/>
                    <a:pt x="72" y="66"/>
                    <a:pt x="72" y="64"/>
                  </a:cubicBezTo>
                  <a:cubicBezTo>
                    <a:pt x="72" y="63"/>
                    <a:pt x="73" y="62"/>
                    <a:pt x="74" y="62"/>
                  </a:cubicBezTo>
                  <a:cubicBezTo>
                    <a:pt x="77" y="59"/>
                    <a:pt x="79" y="56"/>
                    <a:pt x="82" y="54"/>
                  </a:cubicBezTo>
                  <a:cubicBezTo>
                    <a:pt x="83" y="52"/>
                    <a:pt x="85" y="51"/>
                    <a:pt x="86" y="50"/>
                  </a:cubicBezTo>
                  <a:cubicBezTo>
                    <a:pt x="89" y="49"/>
                    <a:pt x="92" y="49"/>
                    <a:pt x="95" y="49"/>
                  </a:cubicBezTo>
                  <a:cubicBezTo>
                    <a:pt x="98" y="48"/>
                    <a:pt x="101" y="48"/>
                    <a:pt x="104" y="46"/>
                  </a:cubicBezTo>
                  <a:cubicBezTo>
                    <a:pt x="105" y="46"/>
                    <a:pt x="105" y="46"/>
                    <a:pt x="106" y="45"/>
                  </a:cubicBezTo>
                  <a:cubicBezTo>
                    <a:pt x="106" y="44"/>
                    <a:pt x="102" y="38"/>
                    <a:pt x="93" y="29"/>
                  </a:cubicBezTo>
                  <a:cubicBezTo>
                    <a:pt x="92" y="27"/>
                    <a:pt x="91" y="26"/>
                    <a:pt x="90" y="26"/>
                  </a:cubicBezTo>
                  <a:cubicBezTo>
                    <a:pt x="90" y="25"/>
                    <a:pt x="90" y="24"/>
                    <a:pt x="90" y="23"/>
                  </a:cubicBezTo>
                  <a:cubicBezTo>
                    <a:pt x="91" y="23"/>
                    <a:pt x="92" y="23"/>
                    <a:pt x="93" y="23"/>
                  </a:cubicBezTo>
                  <a:cubicBezTo>
                    <a:pt x="101" y="29"/>
                    <a:pt x="101" y="29"/>
                    <a:pt x="101" y="29"/>
                  </a:cubicBezTo>
                  <a:cubicBezTo>
                    <a:pt x="104" y="31"/>
                    <a:pt x="109" y="34"/>
                    <a:pt x="110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9" y="33"/>
                    <a:pt x="119" y="33"/>
                    <a:pt x="119" y="33"/>
                  </a:cubicBezTo>
                  <a:cubicBezTo>
                    <a:pt x="94" y="9"/>
                    <a:pt x="55" y="4"/>
                    <a:pt x="23" y="21"/>
                  </a:cubicBezTo>
                  <a:cubicBezTo>
                    <a:pt x="18" y="24"/>
                    <a:pt x="14" y="28"/>
                    <a:pt x="10" y="32"/>
                  </a:cubicBezTo>
                  <a:cubicBezTo>
                    <a:pt x="8" y="33"/>
                    <a:pt x="7" y="35"/>
                    <a:pt x="6" y="36"/>
                  </a:cubicBezTo>
                  <a:cubicBezTo>
                    <a:pt x="5" y="36"/>
                    <a:pt x="5" y="37"/>
                    <a:pt x="5" y="37"/>
                  </a:cubicBezTo>
                  <a:cubicBezTo>
                    <a:pt x="5" y="37"/>
                    <a:pt x="6" y="38"/>
                    <a:pt x="7" y="38"/>
                  </a:cubicBezTo>
                  <a:cubicBezTo>
                    <a:pt x="9" y="38"/>
                    <a:pt x="11" y="39"/>
                    <a:pt x="12" y="41"/>
                  </a:cubicBezTo>
                  <a:cubicBezTo>
                    <a:pt x="13" y="42"/>
                    <a:pt x="14" y="44"/>
                    <a:pt x="14" y="46"/>
                  </a:cubicBezTo>
                  <a:cubicBezTo>
                    <a:pt x="15" y="47"/>
                    <a:pt x="15" y="48"/>
                    <a:pt x="16" y="49"/>
                  </a:cubicBezTo>
                  <a:cubicBezTo>
                    <a:pt x="16" y="49"/>
                    <a:pt x="16" y="50"/>
                    <a:pt x="16" y="50"/>
                  </a:cubicBezTo>
                  <a:cubicBezTo>
                    <a:pt x="16" y="59"/>
                    <a:pt x="22" y="67"/>
                    <a:pt x="26" y="71"/>
                  </a:cubicBezTo>
                  <a:cubicBezTo>
                    <a:pt x="33" y="78"/>
                    <a:pt x="42" y="82"/>
                    <a:pt x="51" y="87"/>
                  </a:cubicBezTo>
                  <a:cubicBezTo>
                    <a:pt x="52" y="88"/>
                    <a:pt x="52" y="88"/>
                    <a:pt x="52" y="88"/>
                  </a:cubicBezTo>
                  <a:cubicBezTo>
                    <a:pt x="57" y="91"/>
                    <a:pt x="62" y="94"/>
                    <a:pt x="67" y="97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70" y="96"/>
                    <a:pt x="71" y="96"/>
                    <a:pt x="71" y="96"/>
                  </a:cubicBezTo>
                  <a:cubicBezTo>
                    <a:pt x="72" y="96"/>
                    <a:pt x="72" y="96"/>
                    <a:pt x="73" y="97"/>
                  </a:cubicBezTo>
                  <a:cubicBezTo>
                    <a:pt x="73" y="98"/>
                    <a:pt x="72" y="99"/>
                    <a:pt x="72" y="99"/>
                  </a:cubicBezTo>
                  <a:close/>
                </a:path>
              </a:pathLst>
            </a:custGeom>
            <a:grpFill/>
            <a:ln w="28575">
              <a:solidFill>
                <a:srgbClr val="00B0F0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8" name="Freeform 30">
              <a:extLst>
                <a:ext uri="{FF2B5EF4-FFF2-40B4-BE49-F238E27FC236}">
                  <a16:creationId xmlns:a16="http://schemas.microsoft.com/office/drawing/2014/main" id="{13D302AF-7ABF-3B35-0A91-193BFF752816}"/>
                </a:ext>
              </a:extLst>
            </p:cNvPr>
            <p:cNvSpPr/>
            <p:nvPr/>
          </p:nvSpPr>
          <p:spPr bwMode="auto">
            <a:xfrm>
              <a:off x="2376488" y="2395538"/>
              <a:ext cx="279400" cy="782638"/>
            </a:xfrm>
            <a:custGeom>
              <a:avLst/>
              <a:gdLst>
                <a:gd name="T0" fmla="*/ 54 w 74"/>
                <a:gd name="T1" fmla="*/ 161 h 207"/>
                <a:gd name="T2" fmla="*/ 74 w 74"/>
                <a:gd name="T3" fmla="*/ 100 h 207"/>
                <a:gd name="T4" fmla="*/ 54 w 74"/>
                <a:gd name="T5" fmla="*/ 39 h 207"/>
                <a:gd name="T6" fmla="*/ 3 w 74"/>
                <a:gd name="T7" fmla="*/ 0 h 207"/>
                <a:gd name="T8" fmla="*/ 1 w 74"/>
                <a:gd name="T9" fmla="*/ 0 h 207"/>
                <a:gd name="T10" fmla="*/ 1 w 74"/>
                <a:gd name="T11" fmla="*/ 2 h 207"/>
                <a:gd name="T12" fmla="*/ 2 w 74"/>
                <a:gd name="T13" fmla="*/ 4 h 207"/>
                <a:gd name="T14" fmla="*/ 51 w 74"/>
                <a:gd name="T15" fmla="*/ 41 h 207"/>
                <a:gd name="T16" fmla="*/ 70 w 74"/>
                <a:gd name="T17" fmla="*/ 100 h 207"/>
                <a:gd name="T18" fmla="*/ 51 w 74"/>
                <a:gd name="T19" fmla="*/ 159 h 207"/>
                <a:gd name="T20" fmla="*/ 9 w 74"/>
                <a:gd name="T21" fmla="*/ 193 h 207"/>
                <a:gd name="T22" fmla="*/ 5 w 74"/>
                <a:gd name="T23" fmla="*/ 195 h 207"/>
                <a:gd name="T24" fmla="*/ 11 w 74"/>
                <a:gd name="T25" fmla="*/ 183 h 207"/>
                <a:gd name="T26" fmla="*/ 10 w 74"/>
                <a:gd name="T27" fmla="*/ 181 h 207"/>
                <a:gd name="T28" fmla="*/ 9 w 74"/>
                <a:gd name="T29" fmla="*/ 180 h 207"/>
                <a:gd name="T30" fmla="*/ 8 w 74"/>
                <a:gd name="T31" fmla="*/ 181 h 207"/>
                <a:gd name="T32" fmla="*/ 1 w 74"/>
                <a:gd name="T33" fmla="*/ 197 h 207"/>
                <a:gd name="T34" fmla="*/ 1 w 74"/>
                <a:gd name="T35" fmla="*/ 198 h 207"/>
                <a:gd name="T36" fmla="*/ 2 w 74"/>
                <a:gd name="T37" fmla="*/ 199 h 207"/>
                <a:gd name="T38" fmla="*/ 2 w 74"/>
                <a:gd name="T39" fmla="*/ 199 h 207"/>
                <a:gd name="T40" fmla="*/ 17 w 74"/>
                <a:gd name="T41" fmla="*/ 206 h 207"/>
                <a:gd name="T42" fmla="*/ 19 w 74"/>
                <a:gd name="T43" fmla="*/ 205 h 207"/>
                <a:gd name="T44" fmla="*/ 19 w 74"/>
                <a:gd name="T45" fmla="*/ 204 h 207"/>
                <a:gd name="T46" fmla="*/ 18 w 74"/>
                <a:gd name="T47" fmla="*/ 203 h 207"/>
                <a:gd name="T48" fmla="*/ 7 w 74"/>
                <a:gd name="T49" fmla="*/ 198 h 207"/>
                <a:gd name="T50" fmla="*/ 10 w 74"/>
                <a:gd name="T51" fmla="*/ 197 h 207"/>
                <a:gd name="T52" fmla="*/ 54 w 74"/>
                <a:gd name="T53" fmla="*/ 161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4" h="206">
                  <a:moveTo>
                    <a:pt x="54" y="161"/>
                  </a:moveTo>
                  <a:cubicBezTo>
                    <a:pt x="67" y="143"/>
                    <a:pt x="74" y="122"/>
                    <a:pt x="74" y="100"/>
                  </a:cubicBezTo>
                  <a:cubicBezTo>
                    <a:pt x="74" y="78"/>
                    <a:pt x="67" y="57"/>
                    <a:pt x="54" y="39"/>
                  </a:cubicBezTo>
                  <a:cubicBezTo>
                    <a:pt x="41" y="21"/>
                    <a:pt x="24" y="8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22" y="11"/>
                    <a:pt x="39" y="24"/>
                    <a:pt x="51" y="41"/>
                  </a:cubicBezTo>
                  <a:cubicBezTo>
                    <a:pt x="64" y="58"/>
                    <a:pt x="70" y="79"/>
                    <a:pt x="70" y="100"/>
                  </a:cubicBezTo>
                  <a:cubicBezTo>
                    <a:pt x="70" y="121"/>
                    <a:pt x="64" y="142"/>
                    <a:pt x="51" y="159"/>
                  </a:cubicBezTo>
                  <a:cubicBezTo>
                    <a:pt x="41" y="174"/>
                    <a:pt x="26" y="186"/>
                    <a:pt x="9" y="193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11" y="183"/>
                    <a:pt x="11" y="183"/>
                    <a:pt x="11" y="183"/>
                  </a:cubicBezTo>
                  <a:cubicBezTo>
                    <a:pt x="11" y="182"/>
                    <a:pt x="11" y="181"/>
                    <a:pt x="10" y="181"/>
                  </a:cubicBezTo>
                  <a:cubicBezTo>
                    <a:pt x="10" y="181"/>
                    <a:pt x="9" y="180"/>
                    <a:pt x="9" y="180"/>
                  </a:cubicBezTo>
                  <a:cubicBezTo>
                    <a:pt x="8" y="180"/>
                    <a:pt x="8" y="181"/>
                    <a:pt x="8" y="181"/>
                  </a:cubicBezTo>
                  <a:cubicBezTo>
                    <a:pt x="1" y="197"/>
                    <a:pt x="1" y="197"/>
                    <a:pt x="1" y="197"/>
                  </a:cubicBezTo>
                  <a:cubicBezTo>
                    <a:pt x="0" y="197"/>
                    <a:pt x="0" y="198"/>
                    <a:pt x="1" y="198"/>
                  </a:cubicBezTo>
                  <a:cubicBezTo>
                    <a:pt x="1" y="199"/>
                    <a:pt x="1" y="199"/>
                    <a:pt x="2" y="199"/>
                  </a:cubicBezTo>
                  <a:cubicBezTo>
                    <a:pt x="2" y="199"/>
                    <a:pt x="2" y="199"/>
                    <a:pt x="2" y="199"/>
                  </a:cubicBezTo>
                  <a:cubicBezTo>
                    <a:pt x="17" y="206"/>
                    <a:pt x="17" y="206"/>
                    <a:pt x="17" y="206"/>
                  </a:cubicBezTo>
                  <a:cubicBezTo>
                    <a:pt x="18" y="207"/>
                    <a:pt x="19" y="206"/>
                    <a:pt x="19" y="205"/>
                  </a:cubicBezTo>
                  <a:cubicBezTo>
                    <a:pt x="20" y="205"/>
                    <a:pt x="20" y="204"/>
                    <a:pt x="19" y="204"/>
                  </a:cubicBezTo>
                  <a:cubicBezTo>
                    <a:pt x="19" y="204"/>
                    <a:pt x="19" y="203"/>
                    <a:pt x="18" y="203"/>
                  </a:cubicBezTo>
                  <a:cubicBezTo>
                    <a:pt x="7" y="198"/>
                    <a:pt x="7" y="198"/>
                    <a:pt x="7" y="198"/>
                  </a:cubicBezTo>
                  <a:cubicBezTo>
                    <a:pt x="10" y="197"/>
                    <a:pt x="10" y="197"/>
                    <a:pt x="10" y="197"/>
                  </a:cubicBezTo>
                  <a:cubicBezTo>
                    <a:pt x="28" y="189"/>
                    <a:pt x="43" y="177"/>
                    <a:pt x="54" y="161"/>
                  </a:cubicBezTo>
                  <a:close/>
                </a:path>
              </a:pathLst>
            </a:custGeom>
            <a:grpFill/>
            <a:ln w="28575">
              <a:solidFill>
                <a:srgbClr val="00B0F0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9" name="Freeform 31">
              <a:extLst>
                <a:ext uri="{FF2B5EF4-FFF2-40B4-BE49-F238E27FC236}">
                  <a16:creationId xmlns:a16="http://schemas.microsoft.com/office/drawing/2014/main" id="{2F859614-BD95-C1EA-32D2-0011482475AE}"/>
                </a:ext>
              </a:extLst>
            </p:cNvPr>
            <p:cNvSpPr/>
            <p:nvPr/>
          </p:nvSpPr>
          <p:spPr bwMode="auto">
            <a:xfrm>
              <a:off x="1863725" y="2370138"/>
              <a:ext cx="274638" cy="781050"/>
            </a:xfrm>
            <a:custGeom>
              <a:avLst/>
              <a:gdLst>
                <a:gd name="T0" fmla="*/ 19 w 73"/>
                <a:gd name="T1" fmla="*/ 46 h 207"/>
                <a:gd name="T2" fmla="*/ 0 w 73"/>
                <a:gd name="T3" fmla="*/ 107 h 207"/>
                <a:gd name="T4" fmla="*/ 19 w 73"/>
                <a:gd name="T5" fmla="*/ 168 h 207"/>
                <a:gd name="T6" fmla="*/ 71 w 73"/>
                <a:gd name="T7" fmla="*/ 206 h 207"/>
                <a:gd name="T8" fmla="*/ 72 w 73"/>
                <a:gd name="T9" fmla="*/ 206 h 207"/>
                <a:gd name="T10" fmla="*/ 73 w 73"/>
                <a:gd name="T11" fmla="*/ 205 h 207"/>
                <a:gd name="T12" fmla="*/ 73 w 73"/>
                <a:gd name="T13" fmla="*/ 204 h 207"/>
                <a:gd name="T14" fmla="*/ 72 w 73"/>
                <a:gd name="T15" fmla="*/ 203 h 207"/>
                <a:gd name="T16" fmla="*/ 22 w 73"/>
                <a:gd name="T17" fmla="*/ 166 h 207"/>
                <a:gd name="T18" fmla="*/ 3 w 73"/>
                <a:gd name="T19" fmla="*/ 107 h 207"/>
                <a:gd name="T20" fmla="*/ 22 w 73"/>
                <a:gd name="T21" fmla="*/ 48 h 207"/>
                <a:gd name="T22" fmla="*/ 64 w 73"/>
                <a:gd name="T23" fmla="*/ 14 h 207"/>
                <a:gd name="T24" fmla="*/ 68 w 73"/>
                <a:gd name="T25" fmla="*/ 12 h 207"/>
                <a:gd name="T26" fmla="*/ 63 w 73"/>
                <a:gd name="T27" fmla="*/ 24 h 207"/>
                <a:gd name="T28" fmla="*/ 64 w 73"/>
                <a:gd name="T29" fmla="*/ 26 h 207"/>
                <a:gd name="T30" fmla="*/ 66 w 73"/>
                <a:gd name="T31" fmla="*/ 25 h 207"/>
                <a:gd name="T32" fmla="*/ 73 w 73"/>
                <a:gd name="T33" fmla="*/ 10 h 207"/>
                <a:gd name="T34" fmla="*/ 73 w 73"/>
                <a:gd name="T35" fmla="*/ 9 h 207"/>
                <a:gd name="T36" fmla="*/ 72 w 73"/>
                <a:gd name="T37" fmla="*/ 7 h 207"/>
                <a:gd name="T38" fmla="*/ 72 w 73"/>
                <a:gd name="T39" fmla="*/ 7 h 207"/>
                <a:gd name="T40" fmla="*/ 56 w 73"/>
                <a:gd name="T41" fmla="*/ 1 h 207"/>
                <a:gd name="T42" fmla="*/ 56 w 73"/>
                <a:gd name="T43" fmla="*/ 0 h 207"/>
                <a:gd name="T44" fmla="*/ 54 w 73"/>
                <a:gd name="T45" fmla="*/ 1 h 207"/>
                <a:gd name="T46" fmla="*/ 54 w 73"/>
                <a:gd name="T47" fmla="*/ 3 h 207"/>
                <a:gd name="T48" fmla="*/ 55 w 73"/>
                <a:gd name="T49" fmla="*/ 4 h 207"/>
                <a:gd name="T50" fmla="*/ 66 w 73"/>
                <a:gd name="T51" fmla="*/ 9 h 207"/>
                <a:gd name="T52" fmla="*/ 63 w 73"/>
                <a:gd name="T53" fmla="*/ 10 h 207"/>
                <a:gd name="T54" fmla="*/ 19 w 73"/>
                <a:gd name="T55" fmla="*/ 4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3" h="206">
                  <a:moveTo>
                    <a:pt x="19" y="46"/>
                  </a:moveTo>
                  <a:cubicBezTo>
                    <a:pt x="6" y="64"/>
                    <a:pt x="0" y="85"/>
                    <a:pt x="0" y="107"/>
                  </a:cubicBezTo>
                  <a:cubicBezTo>
                    <a:pt x="0" y="129"/>
                    <a:pt x="6" y="150"/>
                    <a:pt x="19" y="168"/>
                  </a:cubicBezTo>
                  <a:cubicBezTo>
                    <a:pt x="32" y="186"/>
                    <a:pt x="50" y="199"/>
                    <a:pt x="71" y="206"/>
                  </a:cubicBezTo>
                  <a:cubicBezTo>
                    <a:pt x="71" y="207"/>
                    <a:pt x="72" y="207"/>
                    <a:pt x="72" y="206"/>
                  </a:cubicBezTo>
                  <a:cubicBezTo>
                    <a:pt x="72" y="206"/>
                    <a:pt x="73" y="206"/>
                    <a:pt x="73" y="205"/>
                  </a:cubicBezTo>
                  <a:cubicBezTo>
                    <a:pt x="73" y="205"/>
                    <a:pt x="73" y="204"/>
                    <a:pt x="73" y="204"/>
                  </a:cubicBezTo>
                  <a:cubicBezTo>
                    <a:pt x="73" y="204"/>
                    <a:pt x="72" y="203"/>
                    <a:pt x="72" y="203"/>
                  </a:cubicBezTo>
                  <a:cubicBezTo>
                    <a:pt x="52" y="196"/>
                    <a:pt x="34" y="183"/>
                    <a:pt x="22" y="166"/>
                  </a:cubicBezTo>
                  <a:cubicBezTo>
                    <a:pt x="10" y="149"/>
                    <a:pt x="3" y="128"/>
                    <a:pt x="3" y="107"/>
                  </a:cubicBezTo>
                  <a:cubicBezTo>
                    <a:pt x="3" y="86"/>
                    <a:pt x="10" y="65"/>
                    <a:pt x="22" y="48"/>
                  </a:cubicBezTo>
                  <a:cubicBezTo>
                    <a:pt x="33" y="33"/>
                    <a:pt x="47" y="21"/>
                    <a:pt x="64" y="14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2" y="25"/>
                    <a:pt x="63" y="26"/>
                    <a:pt x="64" y="26"/>
                  </a:cubicBezTo>
                  <a:cubicBezTo>
                    <a:pt x="64" y="27"/>
                    <a:pt x="66" y="26"/>
                    <a:pt x="66" y="2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8"/>
                    <a:pt x="72" y="8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4" y="1"/>
                    <a:pt x="54" y="1"/>
                  </a:cubicBezTo>
                  <a:cubicBezTo>
                    <a:pt x="54" y="2"/>
                    <a:pt x="54" y="2"/>
                    <a:pt x="54" y="3"/>
                  </a:cubicBezTo>
                  <a:cubicBezTo>
                    <a:pt x="54" y="3"/>
                    <a:pt x="55" y="4"/>
                    <a:pt x="55" y="4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46" y="18"/>
                    <a:pt x="30" y="30"/>
                    <a:pt x="19" y="46"/>
                  </a:cubicBezTo>
                  <a:close/>
                </a:path>
              </a:pathLst>
            </a:custGeom>
            <a:grpFill/>
            <a:ln w="28575">
              <a:solidFill>
                <a:srgbClr val="00B0F0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3D3A048-DCE6-2B84-2394-8C7D703387FF}"/>
              </a:ext>
            </a:extLst>
          </p:cNvPr>
          <p:cNvGrpSpPr/>
          <p:nvPr/>
        </p:nvGrpSpPr>
        <p:grpSpPr>
          <a:xfrm>
            <a:off x="2399862" y="5236815"/>
            <a:ext cx="648183" cy="600993"/>
            <a:chOff x="4237038" y="3582988"/>
            <a:chExt cx="773113" cy="774700"/>
          </a:xfrm>
          <a:solidFill>
            <a:srgbClr val="0D9C44"/>
          </a:solidFill>
        </p:grpSpPr>
        <p:sp>
          <p:nvSpPr>
            <p:cNvPr id="14" name="Freeform 285">
              <a:extLst>
                <a:ext uri="{FF2B5EF4-FFF2-40B4-BE49-F238E27FC236}">
                  <a16:creationId xmlns:a16="http://schemas.microsoft.com/office/drawing/2014/main" id="{549E913A-54F6-3FDA-D359-CD3245183E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7038" y="3582988"/>
              <a:ext cx="773113" cy="774700"/>
            </a:xfrm>
            <a:custGeom>
              <a:avLst/>
              <a:gdLst>
                <a:gd name="T0" fmla="*/ 105 w 214"/>
                <a:gd name="T1" fmla="*/ 171 h 213"/>
                <a:gd name="T2" fmla="*/ 122 w 214"/>
                <a:gd name="T3" fmla="*/ 193 h 213"/>
                <a:gd name="T4" fmla="*/ 110 w 214"/>
                <a:gd name="T5" fmla="*/ 157 h 213"/>
                <a:gd name="T6" fmla="*/ 171 w 214"/>
                <a:gd name="T7" fmla="*/ 109 h 213"/>
                <a:gd name="T8" fmla="*/ 213 w 214"/>
                <a:gd name="T9" fmla="*/ 105 h 213"/>
                <a:gd name="T10" fmla="*/ 171 w 214"/>
                <a:gd name="T11" fmla="*/ 105 h 213"/>
                <a:gd name="T12" fmla="*/ 109 w 214"/>
                <a:gd name="T13" fmla="*/ 56 h 213"/>
                <a:gd name="T14" fmla="*/ 109 w 214"/>
                <a:gd name="T15" fmla="*/ 1 h 213"/>
                <a:gd name="T16" fmla="*/ 93 w 214"/>
                <a:gd name="T17" fmla="*/ 24 h 213"/>
                <a:gd name="T18" fmla="*/ 105 w 214"/>
                <a:gd name="T19" fmla="*/ 56 h 213"/>
                <a:gd name="T20" fmla="*/ 42 w 214"/>
                <a:gd name="T21" fmla="*/ 104 h 213"/>
                <a:gd name="T22" fmla="*/ 20 w 214"/>
                <a:gd name="T23" fmla="*/ 121 h 213"/>
                <a:gd name="T24" fmla="*/ 57 w 214"/>
                <a:gd name="T25" fmla="*/ 109 h 213"/>
                <a:gd name="T26" fmla="*/ 61 w 214"/>
                <a:gd name="T27" fmla="*/ 130 h 213"/>
                <a:gd name="T28" fmla="*/ 104 w 214"/>
                <a:gd name="T29" fmla="*/ 206 h 213"/>
                <a:gd name="T30" fmla="*/ 105 w 214"/>
                <a:gd name="T31" fmla="*/ 207 h 213"/>
                <a:gd name="T32" fmla="*/ 204 w 214"/>
                <a:gd name="T33" fmla="*/ 104 h 213"/>
                <a:gd name="T34" fmla="*/ 206 w 214"/>
                <a:gd name="T35" fmla="*/ 109 h 213"/>
                <a:gd name="T36" fmla="*/ 177 w 214"/>
                <a:gd name="T37" fmla="*/ 110 h 213"/>
                <a:gd name="T38" fmla="*/ 110 w 214"/>
                <a:gd name="T39" fmla="*/ 9 h 213"/>
                <a:gd name="T40" fmla="*/ 109 w 214"/>
                <a:gd name="T41" fmla="*/ 7 h 213"/>
                <a:gd name="T42" fmla="*/ 109 w 214"/>
                <a:gd name="T43" fmla="*/ 207 h 213"/>
                <a:gd name="T44" fmla="*/ 114 w 214"/>
                <a:gd name="T45" fmla="*/ 152 h 213"/>
                <a:gd name="T46" fmla="*/ 129 w 214"/>
                <a:gd name="T47" fmla="*/ 131 h 213"/>
                <a:gd name="T48" fmla="*/ 149 w 214"/>
                <a:gd name="T49" fmla="*/ 126 h 213"/>
                <a:gd name="T50" fmla="*/ 134 w 214"/>
                <a:gd name="T51" fmla="*/ 109 h 213"/>
                <a:gd name="T52" fmla="*/ 153 w 214"/>
                <a:gd name="T53" fmla="*/ 104 h 213"/>
                <a:gd name="T54" fmla="*/ 131 w 214"/>
                <a:gd name="T55" fmla="*/ 87 h 213"/>
                <a:gd name="T56" fmla="*/ 145 w 214"/>
                <a:gd name="T57" fmla="*/ 81 h 213"/>
                <a:gd name="T58" fmla="*/ 116 w 214"/>
                <a:gd name="T59" fmla="*/ 63 h 213"/>
                <a:gd name="T60" fmla="*/ 110 w 214"/>
                <a:gd name="T61" fmla="*/ 63 h 213"/>
                <a:gd name="T62" fmla="*/ 109 w 214"/>
                <a:gd name="T63" fmla="*/ 62 h 213"/>
                <a:gd name="T64" fmla="*/ 130 w 214"/>
                <a:gd name="T65" fmla="*/ 104 h 213"/>
                <a:gd name="T66" fmla="*/ 109 w 214"/>
                <a:gd name="T67" fmla="*/ 109 h 213"/>
                <a:gd name="T68" fmla="*/ 126 w 214"/>
                <a:gd name="T69" fmla="*/ 126 h 213"/>
                <a:gd name="T70" fmla="*/ 124 w 214"/>
                <a:gd name="T71" fmla="*/ 131 h 213"/>
                <a:gd name="T72" fmla="*/ 109 w 214"/>
                <a:gd name="T73" fmla="*/ 131 h 213"/>
                <a:gd name="T74" fmla="*/ 105 w 214"/>
                <a:gd name="T75" fmla="*/ 8 h 213"/>
                <a:gd name="T76" fmla="*/ 20 w 214"/>
                <a:gd name="T77" fmla="*/ 96 h 213"/>
                <a:gd name="T78" fmla="*/ 7 w 214"/>
                <a:gd name="T79" fmla="*/ 105 h 213"/>
                <a:gd name="T80" fmla="*/ 20 w 214"/>
                <a:gd name="T81" fmla="*/ 117 h 213"/>
                <a:gd name="T82" fmla="*/ 35 w 214"/>
                <a:gd name="T83" fmla="*/ 110 h 213"/>
                <a:gd name="T84" fmla="*/ 85 w 214"/>
                <a:gd name="T85" fmla="*/ 131 h 213"/>
                <a:gd name="T86" fmla="*/ 100 w 214"/>
                <a:gd name="T87" fmla="*/ 152 h 213"/>
                <a:gd name="T88" fmla="*/ 90 w 214"/>
                <a:gd name="T89" fmla="*/ 131 h 213"/>
                <a:gd name="T90" fmla="*/ 88 w 214"/>
                <a:gd name="T91" fmla="*/ 126 h 213"/>
                <a:gd name="T92" fmla="*/ 105 w 214"/>
                <a:gd name="T93" fmla="*/ 109 h 213"/>
                <a:gd name="T94" fmla="*/ 84 w 214"/>
                <a:gd name="T95" fmla="*/ 104 h 213"/>
                <a:gd name="T96" fmla="*/ 105 w 214"/>
                <a:gd name="T97" fmla="*/ 105 h 213"/>
                <a:gd name="T98" fmla="*/ 90 w 214"/>
                <a:gd name="T99" fmla="*/ 82 h 213"/>
                <a:gd name="T100" fmla="*/ 97 w 214"/>
                <a:gd name="T101" fmla="*/ 62 h 213"/>
                <a:gd name="T102" fmla="*/ 85 w 214"/>
                <a:gd name="T103" fmla="*/ 82 h 213"/>
                <a:gd name="T104" fmla="*/ 66 w 214"/>
                <a:gd name="T105" fmla="*/ 86 h 213"/>
                <a:gd name="T106" fmla="*/ 80 w 214"/>
                <a:gd name="T107" fmla="*/ 104 h 213"/>
                <a:gd name="T108" fmla="*/ 61 w 214"/>
                <a:gd name="T109" fmla="*/ 109 h 213"/>
                <a:gd name="T110" fmla="*/ 83 w 214"/>
                <a:gd name="T111" fmla="*/ 126 h 213"/>
                <a:gd name="T112" fmla="*/ 61 w 214"/>
                <a:gd name="T113" fmla="*/ 10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4" h="213">
                  <a:moveTo>
                    <a:pt x="105" y="157"/>
                  </a:moveTo>
                  <a:cubicBezTo>
                    <a:pt x="105" y="157"/>
                    <a:pt x="105" y="157"/>
                    <a:pt x="105" y="157"/>
                  </a:cubicBezTo>
                  <a:cubicBezTo>
                    <a:pt x="105" y="171"/>
                    <a:pt x="105" y="171"/>
                    <a:pt x="105" y="171"/>
                  </a:cubicBezTo>
                  <a:cubicBezTo>
                    <a:pt x="105" y="171"/>
                    <a:pt x="105" y="171"/>
                    <a:pt x="105" y="171"/>
                  </a:cubicBezTo>
                  <a:cubicBezTo>
                    <a:pt x="102" y="174"/>
                    <a:pt x="93" y="185"/>
                    <a:pt x="93" y="193"/>
                  </a:cubicBezTo>
                  <a:cubicBezTo>
                    <a:pt x="93" y="204"/>
                    <a:pt x="106" y="213"/>
                    <a:pt x="106" y="213"/>
                  </a:cubicBezTo>
                  <a:cubicBezTo>
                    <a:pt x="107" y="213"/>
                    <a:pt x="108" y="213"/>
                    <a:pt x="108" y="213"/>
                  </a:cubicBezTo>
                  <a:cubicBezTo>
                    <a:pt x="108" y="213"/>
                    <a:pt x="122" y="205"/>
                    <a:pt x="122" y="193"/>
                  </a:cubicBezTo>
                  <a:cubicBezTo>
                    <a:pt x="122" y="185"/>
                    <a:pt x="112" y="174"/>
                    <a:pt x="110" y="171"/>
                  </a:cubicBezTo>
                  <a:cubicBezTo>
                    <a:pt x="109" y="171"/>
                    <a:pt x="109" y="171"/>
                    <a:pt x="109" y="171"/>
                  </a:cubicBezTo>
                  <a:cubicBezTo>
                    <a:pt x="109" y="157"/>
                    <a:pt x="109" y="157"/>
                    <a:pt x="109" y="157"/>
                  </a:cubicBezTo>
                  <a:cubicBezTo>
                    <a:pt x="110" y="157"/>
                    <a:pt x="110" y="157"/>
                    <a:pt x="110" y="157"/>
                  </a:cubicBezTo>
                  <a:cubicBezTo>
                    <a:pt x="136" y="155"/>
                    <a:pt x="156" y="135"/>
                    <a:pt x="157" y="109"/>
                  </a:cubicBezTo>
                  <a:cubicBezTo>
                    <a:pt x="157" y="109"/>
                    <a:pt x="157" y="109"/>
                    <a:pt x="157" y="109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3" y="113"/>
                    <a:pt x="180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200" y="121"/>
                    <a:pt x="212" y="110"/>
                    <a:pt x="213" y="108"/>
                  </a:cubicBezTo>
                  <a:cubicBezTo>
                    <a:pt x="214" y="108"/>
                    <a:pt x="214" y="106"/>
                    <a:pt x="213" y="105"/>
                  </a:cubicBezTo>
                  <a:cubicBezTo>
                    <a:pt x="213" y="105"/>
                    <a:pt x="213" y="105"/>
                    <a:pt x="213" y="105"/>
                  </a:cubicBezTo>
                  <a:cubicBezTo>
                    <a:pt x="212" y="104"/>
                    <a:pt x="200" y="92"/>
                    <a:pt x="190" y="92"/>
                  </a:cubicBezTo>
                  <a:cubicBezTo>
                    <a:pt x="181" y="92"/>
                    <a:pt x="173" y="101"/>
                    <a:pt x="171" y="104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4"/>
                    <a:pt x="157" y="104"/>
                    <a:pt x="157" y="104"/>
                  </a:cubicBezTo>
                  <a:cubicBezTo>
                    <a:pt x="156" y="78"/>
                    <a:pt x="135" y="58"/>
                    <a:pt x="110" y="56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43"/>
                    <a:pt x="109" y="43"/>
                    <a:pt x="109" y="43"/>
                  </a:cubicBezTo>
                  <a:cubicBezTo>
                    <a:pt x="110" y="43"/>
                    <a:pt x="110" y="43"/>
                    <a:pt x="110" y="43"/>
                  </a:cubicBezTo>
                  <a:cubicBezTo>
                    <a:pt x="113" y="40"/>
                    <a:pt x="122" y="33"/>
                    <a:pt x="122" y="24"/>
                  </a:cubicBezTo>
                  <a:cubicBezTo>
                    <a:pt x="122" y="14"/>
                    <a:pt x="110" y="2"/>
                    <a:pt x="109" y="1"/>
                  </a:cubicBezTo>
                  <a:cubicBezTo>
                    <a:pt x="109" y="0"/>
                    <a:pt x="108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6" y="0"/>
                    <a:pt x="106" y="1"/>
                  </a:cubicBezTo>
                  <a:cubicBezTo>
                    <a:pt x="105" y="2"/>
                    <a:pt x="93" y="14"/>
                    <a:pt x="93" y="24"/>
                  </a:cubicBezTo>
                  <a:cubicBezTo>
                    <a:pt x="93" y="33"/>
                    <a:pt x="102" y="41"/>
                    <a:pt x="105" y="43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56"/>
                    <a:pt x="105" y="56"/>
                    <a:pt x="105" y="56"/>
                  </a:cubicBezTo>
                  <a:cubicBezTo>
                    <a:pt x="105" y="56"/>
                    <a:pt x="105" y="56"/>
                    <a:pt x="105" y="56"/>
                  </a:cubicBezTo>
                  <a:cubicBezTo>
                    <a:pt x="79" y="58"/>
                    <a:pt x="58" y="78"/>
                    <a:pt x="57" y="104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39" y="102"/>
                    <a:pt x="29" y="92"/>
                    <a:pt x="21" y="92"/>
                  </a:cubicBezTo>
                  <a:cubicBezTo>
                    <a:pt x="9" y="92"/>
                    <a:pt x="1" y="105"/>
                    <a:pt x="1" y="105"/>
                  </a:cubicBezTo>
                  <a:cubicBezTo>
                    <a:pt x="0" y="106"/>
                    <a:pt x="0" y="107"/>
                    <a:pt x="1" y="108"/>
                  </a:cubicBezTo>
                  <a:cubicBezTo>
                    <a:pt x="1" y="108"/>
                    <a:pt x="9" y="121"/>
                    <a:pt x="20" y="121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30" y="121"/>
                    <a:pt x="41" y="111"/>
                    <a:pt x="43" y="109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57" y="116"/>
                    <a:pt x="59" y="123"/>
                    <a:pt x="62" y="129"/>
                  </a:cubicBezTo>
                  <a:cubicBezTo>
                    <a:pt x="61" y="130"/>
                    <a:pt x="61" y="130"/>
                    <a:pt x="61" y="130"/>
                  </a:cubicBezTo>
                  <a:cubicBezTo>
                    <a:pt x="61" y="130"/>
                    <a:pt x="61" y="130"/>
                    <a:pt x="61" y="130"/>
                  </a:cubicBezTo>
                  <a:cubicBezTo>
                    <a:pt x="62" y="129"/>
                    <a:pt x="62" y="129"/>
                    <a:pt x="62" y="129"/>
                  </a:cubicBezTo>
                  <a:cubicBezTo>
                    <a:pt x="70" y="146"/>
                    <a:pt x="87" y="156"/>
                    <a:pt x="105" y="157"/>
                  </a:cubicBezTo>
                  <a:close/>
                  <a:moveTo>
                    <a:pt x="105" y="207"/>
                  </a:moveTo>
                  <a:cubicBezTo>
                    <a:pt x="104" y="206"/>
                    <a:pt x="104" y="206"/>
                    <a:pt x="104" y="206"/>
                  </a:cubicBezTo>
                  <a:cubicBezTo>
                    <a:pt x="101" y="203"/>
                    <a:pt x="97" y="198"/>
                    <a:pt x="97" y="193"/>
                  </a:cubicBezTo>
                  <a:cubicBezTo>
                    <a:pt x="97" y="189"/>
                    <a:pt x="101" y="183"/>
                    <a:pt x="104" y="179"/>
                  </a:cubicBezTo>
                  <a:cubicBezTo>
                    <a:pt x="105" y="177"/>
                    <a:pt x="105" y="177"/>
                    <a:pt x="105" y="177"/>
                  </a:cubicBezTo>
                  <a:lnTo>
                    <a:pt x="105" y="207"/>
                  </a:lnTo>
                  <a:close/>
                  <a:moveTo>
                    <a:pt x="177" y="104"/>
                  </a:moveTo>
                  <a:cubicBezTo>
                    <a:pt x="180" y="101"/>
                    <a:pt x="185" y="96"/>
                    <a:pt x="190" y="96"/>
                  </a:cubicBezTo>
                  <a:cubicBezTo>
                    <a:pt x="190" y="96"/>
                    <a:pt x="190" y="96"/>
                    <a:pt x="190" y="96"/>
                  </a:cubicBezTo>
                  <a:cubicBezTo>
                    <a:pt x="195" y="96"/>
                    <a:pt x="200" y="100"/>
                    <a:pt x="204" y="104"/>
                  </a:cubicBezTo>
                  <a:cubicBezTo>
                    <a:pt x="206" y="105"/>
                    <a:pt x="206" y="105"/>
                    <a:pt x="206" y="105"/>
                  </a:cubicBezTo>
                  <a:cubicBezTo>
                    <a:pt x="176" y="105"/>
                    <a:pt x="176" y="105"/>
                    <a:pt x="176" y="105"/>
                  </a:cubicBezTo>
                  <a:lnTo>
                    <a:pt x="177" y="104"/>
                  </a:lnTo>
                  <a:close/>
                  <a:moveTo>
                    <a:pt x="206" y="109"/>
                  </a:moveTo>
                  <a:cubicBezTo>
                    <a:pt x="205" y="110"/>
                    <a:pt x="205" y="110"/>
                    <a:pt x="205" y="110"/>
                  </a:cubicBezTo>
                  <a:cubicBezTo>
                    <a:pt x="201" y="113"/>
                    <a:pt x="195" y="117"/>
                    <a:pt x="190" y="117"/>
                  </a:cubicBezTo>
                  <a:cubicBezTo>
                    <a:pt x="190" y="117"/>
                    <a:pt x="190" y="117"/>
                    <a:pt x="190" y="117"/>
                  </a:cubicBezTo>
                  <a:cubicBezTo>
                    <a:pt x="184" y="117"/>
                    <a:pt x="180" y="113"/>
                    <a:pt x="177" y="110"/>
                  </a:cubicBezTo>
                  <a:cubicBezTo>
                    <a:pt x="176" y="109"/>
                    <a:pt x="176" y="109"/>
                    <a:pt x="176" y="109"/>
                  </a:cubicBezTo>
                  <a:lnTo>
                    <a:pt x="206" y="109"/>
                  </a:lnTo>
                  <a:close/>
                  <a:moveTo>
                    <a:pt x="109" y="7"/>
                  </a:moveTo>
                  <a:cubicBezTo>
                    <a:pt x="110" y="9"/>
                    <a:pt x="110" y="9"/>
                    <a:pt x="110" y="9"/>
                  </a:cubicBezTo>
                  <a:cubicBezTo>
                    <a:pt x="114" y="13"/>
                    <a:pt x="118" y="19"/>
                    <a:pt x="118" y="24"/>
                  </a:cubicBezTo>
                  <a:cubicBezTo>
                    <a:pt x="118" y="29"/>
                    <a:pt x="114" y="34"/>
                    <a:pt x="110" y="37"/>
                  </a:cubicBezTo>
                  <a:cubicBezTo>
                    <a:pt x="109" y="38"/>
                    <a:pt x="109" y="38"/>
                    <a:pt x="109" y="38"/>
                  </a:cubicBezTo>
                  <a:lnTo>
                    <a:pt x="109" y="7"/>
                  </a:lnTo>
                  <a:close/>
                  <a:moveTo>
                    <a:pt x="110" y="178"/>
                  </a:moveTo>
                  <a:cubicBezTo>
                    <a:pt x="114" y="183"/>
                    <a:pt x="118" y="189"/>
                    <a:pt x="118" y="193"/>
                  </a:cubicBezTo>
                  <a:cubicBezTo>
                    <a:pt x="118" y="199"/>
                    <a:pt x="114" y="203"/>
                    <a:pt x="110" y="206"/>
                  </a:cubicBezTo>
                  <a:cubicBezTo>
                    <a:pt x="109" y="207"/>
                    <a:pt x="109" y="207"/>
                    <a:pt x="109" y="207"/>
                  </a:cubicBezTo>
                  <a:cubicBezTo>
                    <a:pt x="109" y="177"/>
                    <a:pt x="109" y="177"/>
                    <a:pt x="109" y="177"/>
                  </a:cubicBezTo>
                  <a:lnTo>
                    <a:pt x="110" y="178"/>
                  </a:lnTo>
                  <a:close/>
                  <a:moveTo>
                    <a:pt x="146" y="132"/>
                  </a:moveTo>
                  <a:cubicBezTo>
                    <a:pt x="139" y="143"/>
                    <a:pt x="127" y="150"/>
                    <a:pt x="114" y="152"/>
                  </a:cubicBezTo>
                  <a:cubicBezTo>
                    <a:pt x="112" y="153"/>
                    <a:pt x="112" y="153"/>
                    <a:pt x="112" y="153"/>
                  </a:cubicBezTo>
                  <a:cubicBezTo>
                    <a:pt x="113" y="151"/>
                    <a:pt x="113" y="151"/>
                    <a:pt x="113" y="151"/>
                  </a:cubicBezTo>
                  <a:cubicBezTo>
                    <a:pt x="118" y="147"/>
                    <a:pt x="124" y="140"/>
                    <a:pt x="128" y="131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46" y="131"/>
                    <a:pt x="146" y="131"/>
                    <a:pt x="146" y="131"/>
                  </a:cubicBezTo>
                  <a:lnTo>
                    <a:pt x="146" y="132"/>
                  </a:lnTo>
                  <a:close/>
                  <a:moveTo>
                    <a:pt x="153" y="109"/>
                  </a:moveTo>
                  <a:cubicBezTo>
                    <a:pt x="153" y="115"/>
                    <a:pt x="151" y="121"/>
                    <a:pt x="149" y="126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3" y="120"/>
                    <a:pt x="134" y="115"/>
                    <a:pt x="134" y="109"/>
                  </a:cubicBezTo>
                  <a:cubicBezTo>
                    <a:pt x="134" y="109"/>
                    <a:pt x="134" y="109"/>
                    <a:pt x="134" y="109"/>
                  </a:cubicBezTo>
                  <a:cubicBezTo>
                    <a:pt x="153" y="109"/>
                    <a:pt x="153" y="109"/>
                    <a:pt x="153" y="109"/>
                  </a:cubicBezTo>
                  <a:close/>
                  <a:moveTo>
                    <a:pt x="148" y="86"/>
                  </a:moveTo>
                  <a:cubicBezTo>
                    <a:pt x="151" y="92"/>
                    <a:pt x="153" y="98"/>
                    <a:pt x="153" y="104"/>
                  </a:cubicBezTo>
                  <a:cubicBezTo>
                    <a:pt x="153" y="105"/>
                    <a:pt x="153" y="105"/>
                    <a:pt x="153" y="105"/>
                  </a:cubicBezTo>
                  <a:cubicBezTo>
                    <a:pt x="134" y="105"/>
                    <a:pt x="134" y="105"/>
                    <a:pt x="134" y="105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98"/>
                    <a:pt x="133" y="92"/>
                    <a:pt x="131" y="87"/>
                  </a:cubicBezTo>
                  <a:cubicBezTo>
                    <a:pt x="130" y="86"/>
                    <a:pt x="130" y="86"/>
                    <a:pt x="130" y="86"/>
                  </a:cubicBezTo>
                  <a:cubicBezTo>
                    <a:pt x="148" y="86"/>
                    <a:pt x="148" y="86"/>
                    <a:pt x="148" y="86"/>
                  </a:cubicBezTo>
                  <a:close/>
                  <a:moveTo>
                    <a:pt x="117" y="62"/>
                  </a:moveTo>
                  <a:cubicBezTo>
                    <a:pt x="128" y="64"/>
                    <a:pt x="138" y="71"/>
                    <a:pt x="145" y="81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29" y="82"/>
                    <a:pt x="129" y="82"/>
                    <a:pt x="129" y="82"/>
                  </a:cubicBezTo>
                  <a:cubicBezTo>
                    <a:pt x="129" y="81"/>
                    <a:pt x="129" y="81"/>
                    <a:pt x="129" y="81"/>
                  </a:cubicBezTo>
                  <a:cubicBezTo>
                    <a:pt x="125" y="73"/>
                    <a:pt x="120" y="66"/>
                    <a:pt x="116" y="63"/>
                  </a:cubicBezTo>
                  <a:cubicBezTo>
                    <a:pt x="115" y="61"/>
                    <a:pt x="115" y="61"/>
                    <a:pt x="115" y="61"/>
                  </a:cubicBezTo>
                  <a:lnTo>
                    <a:pt x="117" y="62"/>
                  </a:lnTo>
                  <a:close/>
                  <a:moveTo>
                    <a:pt x="109" y="62"/>
                  </a:moveTo>
                  <a:cubicBezTo>
                    <a:pt x="110" y="63"/>
                    <a:pt x="110" y="63"/>
                    <a:pt x="110" y="63"/>
                  </a:cubicBezTo>
                  <a:cubicBezTo>
                    <a:pt x="113" y="65"/>
                    <a:pt x="119" y="71"/>
                    <a:pt x="124" y="81"/>
                  </a:cubicBezTo>
                  <a:cubicBezTo>
                    <a:pt x="124" y="82"/>
                    <a:pt x="124" y="82"/>
                    <a:pt x="124" y="82"/>
                  </a:cubicBezTo>
                  <a:cubicBezTo>
                    <a:pt x="109" y="82"/>
                    <a:pt x="109" y="82"/>
                    <a:pt x="109" y="82"/>
                  </a:cubicBezTo>
                  <a:lnTo>
                    <a:pt x="109" y="62"/>
                  </a:lnTo>
                  <a:close/>
                  <a:moveTo>
                    <a:pt x="109" y="86"/>
                  </a:moveTo>
                  <a:cubicBezTo>
                    <a:pt x="126" y="86"/>
                    <a:pt x="126" y="86"/>
                    <a:pt x="126" y="86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28" y="92"/>
                    <a:pt x="130" y="98"/>
                    <a:pt x="130" y="104"/>
                  </a:cubicBezTo>
                  <a:cubicBezTo>
                    <a:pt x="130" y="105"/>
                    <a:pt x="130" y="105"/>
                    <a:pt x="130" y="105"/>
                  </a:cubicBezTo>
                  <a:cubicBezTo>
                    <a:pt x="109" y="105"/>
                    <a:pt x="109" y="105"/>
                    <a:pt x="109" y="105"/>
                  </a:cubicBezTo>
                  <a:lnTo>
                    <a:pt x="109" y="86"/>
                  </a:lnTo>
                  <a:close/>
                  <a:moveTo>
                    <a:pt x="109" y="109"/>
                  </a:moveTo>
                  <a:cubicBezTo>
                    <a:pt x="130" y="109"/>
                    <a:pt x="130" y="109"/>
                    <a:pt x="130" y="109"/>
                  </a:cubicBezTo>
                  <a:cubicBezTo>
                    <a:pt x="130" y="109"/>
                    <a:pt x="130" y="109"/>
                    <a:pt x="130" y="109"/>
                  </a:cubicBezTo>
                  <a:cubicBezTo>
                    <a:pt x="130" y="115"/>
                    <a:pt x="128" y="121"/>
                    <a:pt x="126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09" y="126"/>
                    <a:pt x="109" y="126"/>
                    <a:pt x="109" y="126"/>
                  </a:cubicBezTo>
                  <a:lnTo>
                    <a:pt x="109" y="109"/>
                  </a:lnTo>
                  <a:close/>
                  <a:moveTo>
                    <a:pt x="109" y="131"/>
                  </a:moveTo>
                  <a:cubicBezTo>
                    <a:pt x="124" y="131"/>
                    <a:pt x="124" y="131"/>
                    <a:pt x="124" y="131"/>
                  </a:cubicBezTo>
                  <a:cubicBezTo>
                    <a:pt x="123" y="132"/>
                    <a:pt x="123" y="132"/>
                    <a:pt x="123" y="132"/>
                  </a:cubicBezTo>
                  <a:cubicBezTo>
                    <a:pt x="119" y="139"/>
                    <a:pt x="114" y="145"/>
                    <a:pt x="110" y="148"/>
                  </a:cubicBezTo>
                  <a:cubicBezTo>
                    <a:pt x="109" y="149"/>
                    <a:pt x="109" y="149"/>
                    <a:pt x="109" y="149"/>
                  </a:cubicBezTo>
                  <a:lnTo>
                    <a:pt x="109" y="131"/>
                  </a:lnTo>
                  <a:close/>
                  <a:moveTo>
                    <a:pt x="104" y="37"/>
                  </a:moveTo>
                  <a:cubicBezTo>
                    <a:pt x="101" y="34"/>
                    <a:pt x="97" y="29"/>
                    <a:pt x="97" y="24"/>
                  </a:cubicBezTo>
                  <a:cubicBezTo>
                    <a:pt x="97" y="19"/>
                    <a:pt x="101" y="13"/>
                    <a:pt x="104" y="9"/>
                  </a:cubicBezTo>
                  <a:cubicBezTo>
                    <a:pt x="105" y="8"/>
                    <a:pt x="105" y="8"/>
                    <a:pt x="105" y="8"/>
                  </a:cubicBezTo>
                  <a:cubicBezTo>
                    <a:pt x="105" y="38"/>
                    <a:pt x="105" y="38"/>
                    <a:pt x="105" y="38"/>
                  </a:cubicBezTo>
                  <a:lnTo>
                    <a:pt x="104" y="37"/>
                  </a:lnTo>
                  <a:close/>
                  <a:moveTo>
                    <a:pt x="7" y="104"/>
                  </a:moveTo>
                  <a:cubicBezTo>
                    <a:pt x="11" y="100"/>
                    <a:pt x="15" y="96"/>
                    <a:pt x="20" y="96"/>
                  </a:cubicBezTo>
                  <a:cubicBezTo>
                    <a:pt x="21" y="96"/>
                    <a:pt x="21" y="96"/>
                    <a:pt x="21" y="96"/>
                  </a:cubicBezTo>
                  <a:cubicBezTo>
                    <a:pt x="25" y="96"/>
                    <a:pt x="31" y="100"/>
                    <a:pt x="35" y="104"/>
                  </a:cubicBezTo>
                  <a:cubicBezTo>
                    <a:pt x="36" y="105"/>
                    <a:pt x="36" y="105"/>
                    <a:pt x="36" y="105"/>
                  </a:cubicBezTo>
                  <a:cubicBezTo>
                    <a:pt x="7" y="105"/>
                    <a:pt x="7" y="105"/>
                    <a:pt x="7" y="105"/>
                  </a:cubicBezTo>
                  <a:lnTo>
                    <a:pt x="7" y="104"/>
                  </a:lnTo>
                  <a:close/>
                  <a:moveTo>
                    <a:pt x="35" y="110"/>
                  </a:moveTo>
                  <a:cubicBezTo>
                    <a:pt x="31" y="113"/>
                    <a:pt x="25" y="117"/>
                    <a:pt x="20" y="117"/>
                  </a:cubicBezTo>
                  <a:cubicBezTo>
                    <a:pt x="20" y="117"/>
                    <a:pt x="20" y="117"/>
                    <a:pt x="20" y="117"/>
                  </a:cubicBezTo>
                  <a:cubicBezTo>
                    <a:pt x="15" y="117"/>
                    <a:pt x="10" y="113"/>
                    <a:pt x="7" y="110"/>
                  </a:cubicBezTo>
                  <a:cubicBezTo>
                    <a:pt x="6" y="109"/>
                    <a:pt x="6" y="109"/>
                    <a:pt x="6" y="109"/>
                  </a:cubicBezTo>
                  <a:cubicBezTo>
                    <a:pt x="37" y="109"/>
                    <a:pt x="37" y="109"/>
                    <a:pt x="37" y="109"/>
                  </a:cubicBezTo>
                  <a:lnTo>
                    <a:pt x="35" y="110"/>
                  </a:lnTo>
                  <a:close/>
                  <a:moveTo>
                    <a:pt x="100" y="152"/>
                  </a:moveTo>
                  <a:cubicBezTo>
                    <a:pt x="87" y="150"/>
                    <a:pt x="75" y="143"/>
                    <a:pt x="68" y="132"/>
                  </a:cubicBezTo>
                  <a:cubicBezTo>
                    <a:pt x="67" y="131"/>
                    <a:pt x="67" y="131"/>
                    <a:pt x="67" y="131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90" y="140"/>
                    <a:pt x="96" y="147"/>
                    <a:pt x="101" y="151"/>
                  </a:cubicBezTo>
                  <a:cubicBezTo>
                    <a:pt x="102" y="153"/>
                    <a:pt x="102" y="153"/>
                    <a:pt x="102" y="153"/>
                  </a:cubicBezTo>
                  <a:lnTo>
                    <a:pt x="100" y="152"/>
                  </a:lnTo>
                  <a:close/>
                  <a:moveTo>
                    <a:pt x="105" y="150"/>
                  </a:moveTo>
                  <a:cubicBezTo>
                    <a:pt x="104" y="149"/>
                    <a:pt x="104" y="149"/>
                    <a:pt x="104" y="149"/>
                  </a:cubicBezTo>
                  <a:cubicBezTo>
                    <a:pt x="101" y="146"/>
                    <a:pt x="95" y="140"/>
                    <a:pt x="90" y="132"/>
                  </a:cubicBezTo>
                  <a:cubicBezTo>
                    <a:pt x="90" y="131"/>
                    <a:pt x="90" y="131"/>
                    <a:pt x="90" y="131"/>
                  </a:cubicBezTo>
                  <a:cubicBezTo>
                    <a:pt x="105" y="131"/>
                    <a:pt x="105" y="131"/>
                    <a:pt x="105" y="131"/>
                  </a:cubicBezTo>
                  <a:lnTo>
                    <a:pt x="105" y="150"/>
                  </a:lnTo>
                  <a:close/>
                  <a:moveTo>
                    <a:pt x="105" y="126"/>
                  </a:moveTo>
                  <a:cubicBezTo>
                    <a:pt x="88" y="126"/>
                    <a:pt x="88" y="126"/>
                    <a:pt x="88" y="126"/>
                  </a:cubicBezTo>
                  <a:cubicBezTo>
                    <a:pt x="88" y="126"/>
                    <a:pt x="88" y="126"/>
                    <a:pt x="88" y="126"/>
                  </a:cubicBezTo>
                  <a:cubicBezTo>
                    <a:pt x="86" y="121"/>
                    <a:pt x="84" y="115"/>
                    <a:pt x="84" y="109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105" y="109"/>
                    <a:pt x="105" y="109"/>
                    <a:pt x="105" y="109"/>
                  </a:cubicBezTo>
                  <a:lnTo>
                    <a:pt x="105" y="126"/>
                  </a:lnTo>
                  <a:close/>
                  <a:moveTo>
                    <a:pt x="105" y="105"/>
                  </a:moveTo>
                  <a:cubicBezTo>
                    <a:pt x="84" y="105"/>
                    <a:pt x="84" y="105"/>
                    <a:pt x="84" y="105"/>
                  </a:cubicBezTo>
                  <a:cubicBezTo>
                    <a:pt x="84" y="104"/>
                    <a:pt x="84" y="104"/>
                    <a:pt x="84" y="104"/>
                  </a:cubicBezTo>
                  <a:cubicBezTo>
                    <a:pt x="84" y="98"/>
                    <a:pt x="86" y="92"/>
                    <a:pt x="88" y="86"/>
                  </a:cubicBezTo>
                  <a:cubicBezTo>
                    <a:pt x="88" y="86"/>
                    <a:pt x="88" y="86"/>
                    <a:pt x="88" y="86"/>
                  </a:cubicBezTo>
                  <a:cubicBezTo>
                    <a:pt x="105" y="86"/>
                    <a:pt x="105" y="86"/>
                    <a:pt x="105" y="86"/>
                  </a:cubicBezTo>
                  <a:lnTo>
                    <a:pt x="105" y="105"/>
                  </a:lnTo>
                  <a:close/>
                  <a:moveTo>
                    <a:pt x="104" y="62"/>
                  </a:moveTo>
                  <a:cubicBezTo>
                    <a:pt x="105" y="61"/>
                    <a:pt x="105" y="61"/>
                    <a:pt x="105" y="61"/>
                  </a:cubicBezTo>
                  <a:cubicBezTo>
                    <a:pt x="105" y="82"/>
                    <a:pt x="105" y="82"/>
                    <a:pt x="105" y="82"/>
                  </a:cubicBezTo>
                  <a:cubicBezTo>
                    <a:pt x="90" y="82"/>
                    <a:pt x="90" y="82"/>
                    <a:pt x="90" y="82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6" y="70"/>
                    <a:pt x="103" y="63"/>
                    <a:pt x="104" y="62"/>
                  </a:cubicBezTo>
                  <a:close/>
                  <a:moveTo>
                    <a:pt x="69" y="81"/>
                  </a:moveTo>
                  <a:cubicBezTo>
                    <a:pt x="75" y="71"/>
                    <a:pt x="86" y="64"/>
                    <a:pt x="97" y="62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4" y="66"/>
                    <a:pt x="89" y="73"/>
                    <a:pt x="85" y="81"/>
                  </a:cubicBezTo>
                  <a:cubicBezTo>
                    <a:pt x="85" y="82"/>
                    <a:pt x="85" y="82"/>
                    <a:pt x="85" y="82"/>
                  </a:cubicBezTo>
                  <a:cubicBezTo>
                    <a:pt x="68" y="82"/>
                    <a:pt x="68" y="82"/>
                    <a:pt x="68" y="82"/>
                  </a:cubicBezTo>
                  <a:lnTo>
                    <a:pt x="69" y="81"/>
                  </a:lnTo>
                  <a:close/>
                  <a:moveTo>
                    <a:pt x="61" y="104"/>
                  </a:moveTo>
                  <a:cubicBezTo>
                    <a:pt x="61" y="98"/>
                    <a:pt x="63" y="92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1" y="92"/>
                    <a:pt x="80" y="98"/>
                    <a:pt x="80" y="104"/>
                  </a:cubicBezTo>
                  <a:cubicBezTo>
                    <a:pt x="80" y="105"/>
                    <a:pt x="80" y="105"/>
                    <a:pt x="80" y="105"/>
                  </a:cubicBezTo>
                  <a:cubicBezTo>
                    <a:pt x="61" y="105"/>
                    <a:pt x="61" y="105"/>
                    <a:pt x="61" y="105"/>
                  </a:cubicBezTo>
                  <a:lnTo>
                    <a:pt x="61" y="104"/>
                  </a:lnTo>
                  <a:close/>
                  <a:moveTo>
                    <a:pt x="61" y="109"/>
                  </a:moveTo>
                  <a:cubicBezTo>
                    <a:pt x="61" y="109"/>
                    <a:pt x="61" y="109"/>
                    <a:pt x="61" y="109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0" y="115"/>
                    <a:pt x="81" y="120"/>
                    <a:pt x="83" y="126"/>
                  </a:cubicBezTo>
                  <a:cubicBezTo>
                    <a:pt x="83" y="126"/>
                    <a:pt x="83" y="126"/>
                    <a:pt x="83" y="126"/>
                  </a:cubicBezTo>
                  <a:cubicBezTo>
                    <a:pt x="65" y="126"/>
                    <a:pt x="65" y="126"/>
                    <a:pt x="65" y="126"/>
                  </a:cubicBezTo>
                  <a:cubicBezTo>
                    <a:pt x="65" y="126"/>
                    <a:pt x="65" y="126"/>
                    <a:pt x="65" y="126"/>
                  </a:cubicBezTo>
                  <a:cubicBezTo>
                    <a:pt x="63" y="121"/>
                    <a:pt x="61" y="115"/>
                    <a:pt x="61" y="109"/>
                  </a:cubicBezTo>
                  <a:close/>
                </a:path>
              </a:pathLst>
            </a:custGeom>
            <a:grpFill/>
            <a:ln w="12700">
              <a:solidFill>
                <a:srgbClr val="00B0F0"/>
              </a:solidFill>
              <a:rou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Rectangle 286">
              <a:extLst>
                <a:ext uri="{FF2B5EF4-FFF2-40B4-BE49-F238E27FC236}">
                  <a16:creationId xmlns:a16="http://schemas.microsoft.com/office/drawing/2014/main" id="{95A5929E-835D-23DA-0D2E-E0849B0932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4425" y="3935413"/>
              <a:ext cx="1588" cy="1588"/>
            </a:xfrm>
            <a:prstGeom prst="rect">
              <a:avLst/>
            </a:prstGeom>
            <a:grpFill/>
            <a:ln w="12700">
              <a:solidFill>
                <a:srgbClr val="00B0F0"/>
              </a:solidFill>
              <a:miter lim="800000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478450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71A56FC-605E-42FD-F9F7-4935FD31973E}"/>
              </a:ext>
            </a:extLst>
          </p:cNvPr>
          <p:cNvSpPr/>
          <p:nvPr/>
        </p:nvSpPr>
        <p:spPr>
          <a:xfrm>
            <a:off x="8929254" y="4876097"/>
            <a:ext cx="3230320" cy="1958628"/>
          </a:xfrm>
          <a:prstGeom prst="rect">
            <a:avLst/>
          </a:prstGeom>
          <a:solidFill>
            <a:srgbClr val="46C3F1"/>
          </a:solidFill>
          <a:ln>
            <a:solidFill>
              <a:srgbClr val="46C3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6458307-4384-14B0-C09C-6E9193F0BF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43" t="5429"/>
          <a:stretch>
            <a:fillRect/>
          </a:stretch>
        </p:blipFill>
        <p:spPr>
          <a:xfrm>
            <a:off x="5699130" y="4876097"/>
            <a:ext cx="3230124" cy="1958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4DD6698-6F5A-A284-DF40-5FD0A55EA7F7}"/>
              </a:ext>
            </a:extLst>
          </p:cNvPr>
          <p:cNvSpPr/>
          <p:nvPr/>
        </p:nvSpPr>
        <p:spPr>
          <a:xfrm>
            <a:off x="-34389" y="-23275"/>
            <a:ext cx="5746955" cy="6858000"/>
          </a:xfrm>
          <a:prstGeom prst="rect">
            <a:avLst/>
          </a:prstGeom>
          <a:solidFill>
            <a:srgbClr val="0028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0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196B38E-A5F9-D3F7-A125-C5C877C8CF9A}"/>
              </a:ext>
            </a:extLst>
          </p:cNvPr>
          <p:cNvSpPr/>
          <p:nvPr/>
        </p:nvSpPr>
        <p:spPr>
          <a:xfrm>
            <a:off x="1981200" y="3785508"/>
            <a:ext cx="3429000" cy="914400"/>
          </a:xfrm>
          <a:prstGeom prst="rect">
            <a:avLst/>
          </a:prstGeom>
          <a:solidFill>
            <a:srgbClr val="0028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EBA98B8-64C8-1161-5297-7A2C9111DEF8}"/>
              </a:ext>
            </a:extLst>
          </p:cNvPr>
          <p:cNvSpPr txBox="1"/>
          <p:nvPr/>
        </p:nvSpPr>
        <p:spPr>
          <a:xfrm>
            <a:off x="529345" y="3893229"/>
            <a:ext cx="11664563" cy="1000274"/>
          </a:xfrm>
          <a:prstGeom prst="rect">
            <a:avLst/>
          </a:prstGeom>
          <a:solidFill>
            <a:srgbClr val="00285F"/>
          </a:solidFill>
        </p:spPr>
        <p:txBody>
          <a:bodyPr wrap="square" lIns="0" tIns="0" rIns="0" bIns="0" anchor="b">
            <a:noAutofit/>
          </a:bodyPr>
          <a:lstStyle>
            <a:lvl1pPr>
              <a:defRPr sz="2800" b="1" i="0" baseline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/>
              </a:defRPr>
            </a:lvl1pPr>
          </a:lstStyle>
          <a:p>
            <a:pPr rtl="0"/>
            <a:r>
              <a:rPr lang="ru" sz="6500" b="1" i="0" u="none" strike="noStrike">
                <a:solidFill>
                  <a:srgbClr val="FFFFFF"/>
                </a:solidFill>
                <a:latin typeface="Arial"/>
              </a:rPr>
              <a:t>ПРИМЕРЫ ИЗ ПРАКТИКИ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A0AD5B-F5D9-21A0-0BD0-F7E3105B75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976" y="304800"/>
            <a:ext cx="2035749" cy="1818495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5CFA7EE-50F3-FB85-F90B-3FA0C8276CAE}"/>
              </a:ext>
            </a:extLst>
          </p:cNvPr>
          <p:cNvSpPr txBox="1"/>
          <p:nvPr/>
        </p:nvSpPr>
        <p:spPr>
          <a:xfrm>
            <a:off x="289307" y="5586033"/>
            <a:ext cx="1613043" cy="770400"/>
          </a:xfrm>
          <a:prstGeom prst="rect">
            <a:avLst/>
          </a:prstGeom>
        </p:spPr>
        <p:txBody>
          <a:bodyPr vert="horz" lIns="0" tIns="0" rIns="0" bIns="45720" rtlCol="0" anchor="ctr">
            <a:noAutofit/>
          </a:bodyPr>
          <a:lstStyle>
            <a:defPPr>
              <a:defRPr lang="en-US"/>
            </a:defPPr>
            <a:lvl1pPr marL="0" algn="ctr" defTabSz="457200" rtl="0" eaLnBrk="1" latinLnBrk="0" hangingPunct="1">
              <a:spcBef>
                <a:spcPts val="600"/>
              </a:spcBef>
              <a:defRPr sz="125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 descr="A picture containing building, outdoor&#10;&#10;Description automatically generated">
            <a:extLst>
              <a:ext uri="{FF2B5EF4-FFF2-40B4-BE49-F238E27FC236}">
                <a16:creationId xmlns:a16="http://schemas.microsoft.com/office/drawing/2014/main" id="{049E4021-8690-3D5E-7F5A-22AE65FBF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43" t="-668" b="2"/>
          <a:stretch>
            <a:fillRect/>
          </a:stretch>
        </p:blipFill>
        <p:spPr>
          <a:xfrm flipH="1">
            <a:off x="5714998" y="0"/>
            <a:ext cx="3262745" cy="2005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67CAA4-F378-F7C5-09BB-BA310191EE1C}"/>
              </a:ext>
            </a:extLst>
          </p:cNvPr>
          <p:cNvSpPr/>
          <p:nvPr/>
        </p:nvSpPr>
        <p:spPr>
          <a:xfrm>
            <a:off x="8929255" y="19677"/>
            <a:ext cx="3262745" cy="1985770"/>
          </a:xfrm>
          <a:prstGeom prst="rect">
            <a:avLst/>
          </a:prstGeom>
          <a:solidFill>
            <a:srgbClr val="0028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E548819-63AB-21D9-630D-84C18DBBB7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29254" y="1971400"/>
            <a:ext cx="3262745" cy="1985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D5B8353-C96E-5C88-E0DC-32F6C82D81D4}"/>
              </a:ext>
            </a:extLst>
          </p:cNvPr>
          <p:cNvSpPr/>
          <p:nvPr/>
        </p:nvSpPr>
        <p:spPr>
          <a:xfrm>
            <a:off x="5714998" y="1975001"/>
            <a:ext cx="3214256" cy="1982171"/>
          </a:xfrm>
          <a:prstGeom prst="rect">
            <a:avLst/>
          </a:prstGeom>
          <a:solidFill>
            <a:srgbClr val="46C3F1"/>
          </a:solidFill>
          <a:ln>
            <a:solidFill>
              <a:srgbClr val="46C3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977144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Diagonal Corners Rounded 3">
            <a:extLst>
              <a:ext uri="{FF2B5EF4-FFF2-40B4-BE49-F238E27FC236}">
                <a16:creationId xmlns:a16="http://schemas.microsoft.com/office/drawing/2014/main" id="{5A30E925-2A4C-922F-316E-B45435B6340F}"/>
              </a:ext>
            </a:extLst>
          </p:cNvPr>
          <p:cNvSpPr/>
          <p:nvPr/>
        </p:nvSpPr>
        <p:spPr>
          <a:xfrm>
            <a:off x="6190356" y="3593166"/>
            <a:ext cx="6027338" cy="3259772"/>
          </a:xfrm>
          <a:prstGeom prst="round2DiagRect">
            <a:avLst/>
          </a:prstGeom>
          <a:solidFill>
            <a:srgbClr val="46C3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Детали проекта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Продукт и стоимость: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кредитная линия для покупателя – 2,1 млрд евро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Местоположение проекта: 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Южная часть Турции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Подрядчик проекта: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международный холдинг ERG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Покупатель: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Министерство транспорта Турции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rgbClr val="CF122E"/>
              </a:buClr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Товары и услуги из Великобритании: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Электронная инфраструктура / Консультационные услуги ESG / Контактные сети и механические комплектующие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rgbClr val="CF122E"/>
              </a:buClr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Банки: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Credit Suisse и Standard Chartered Bank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rgbClr val="CF122E"/>
              </a:buClr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Участие ECA: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OeKB / SACE / SERV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DE8AB90-222E-490C-AA02-190DC6461FE0}"/>
              </a:ext>
            </a:extLst>
          </p:cNvPr>
          <p:cNvSpPr txBox="1"/>
          <p:nvPr/>
        </p:nvSpPr>
        <p:spPr>
          <a:xfrm>
            <a:off x="608250" y="38697"/>
            <a:ext cx="5240099" cy="706354"/>
          </a:xfrm>
          <a:prstGeom prst="rect">
            <a:avLst/>
          </a:prstGeom>
          <a:solidFill>
            <a:srgbClr val="46C3F1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004D44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3200" b="1" i="0" u="none" strike="noStrike" kern="1200" cap="none" spc="0" normalizeH="0" baseline="0" noProof="0" dirty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ru" sz="2800" b="1" i="0" u="none" strike="noStrike" kern="1200" cap="none" spc="0" normalizeH="0" baseline="0" noProof="0" dirty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j-ea"/>
                <a:cs typeface="+mj-cs"/>
              </a:rPr>
              <a:t>Маршрут Анкара - Измир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285F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41C7FA-F878-43D4-8A03-BF8F829ED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08251" y="1371600"/>
            <a:ext cx="5240099" cy="0"/>
          </a:xfrm>
          <a:prstGeom prst="line">
            <a:avLst/>
          </a:prstGeom>
          <a:ln w="28575">
            <a:solidFill>
              <a:srgbClr val="0028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253B9A5-2681-A609-7049-A4754204DC55}"/>
              </a:ext>
            </a:extLst>
          </p:cNvPr>
          <p:cNvSpPr txBox="1"/>
          <p:nvPr/>
        </p:nvSpPr>
        <p:spPr>
          <a:xfrm>
            <a:off x="0" y="3778270"/>
            <a:ext cx="5848350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Основные аспекты воздействия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CDD27556-762F-7013-93D3-27A2A6261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549" y="1040326"/>
            <a:ext cx="5499098" cy="239417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222180" rIns="9144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Самая крупная сделка в истории UKEF по разработке устойчивой гражданской инфраструктуры: 503 километра высокоскоростной электрифицированной железной дороги, связывающей Измир и Анкару.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Министр международной торговли Энн-Мари Тревельян: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‘</a:t>
            </a:r>
            <a:r>
              <a:rPr kumimoji="0" lang="ru" sz="14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Турция является жизненно важным торговым партнером Великобритании. Наш общий глобальный взгляд на свободную торговлю и охрану окружающей среды является движущей силой экономического роста в наших двух странах.’</a:t>
            </a:r>
            <a:r>
              <a:rPr kumimoji="0" lang="ru" sz="14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5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4AEDD0-4C05-6A2E-4CC3-8CEFBB21AA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6017750"/>
            <a:ext cx="548640" cy="54864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111FAA-541E-2C48-AA06-B088E1B1D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uLnTx/>
                <a:uFillTx/>
                <a:latin typeface="Calibri"/>
                <a:ea typeface="+mn-ea"/>
                <a:cs typeface="+mn-cs"/>
              </a:rPr>
              <a:t>12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id="{3C9A8E72-C82E-AB29-9954-4689ED9E9FB2}"/>
              </a:ext>
            </a:extLst>
          </p:cNvPr>
          <p:cNvSpPr/>
          <p:nvPr/>
        </p:nvSpPr>
        <p:spPr>
          <a:xfrm>
            <a:off x="0" y="3598228"/>
            <a:ext cx="6197600" cy="3259772"/>
          </a:xfrm>
          <a:prstGeom prst="round2DiagRect">
            <a:avLst>
              <a:gd name="adj1" fmla="val 16667"/>
              <a:gd name="adj2" fmla="val 1504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Масштабные девятизначные контракты, заключенные с британскими поставщиками железнодорожного оборудования, являющиеся условием поддержки со стороны Великобритании.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Сделка, о которой было объявлено на британо-турецкой конференции по зеленому финансированию, призвана помочь Турции финансировать крупные проекты по защите климата и выполнить свои обязательства в рамках COP26.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FCB79B5-2549-B1D9-A375-4365DB05A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4902" y="6189851"/>
            <a:ext cx="548640" cy="54864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606E884-42BC-1F4B-9A9E-CA0C34959B7E}"/>
              </a:ext>
            </a:extLst>
          </p:cNvPr>
          <p:cNvSpPr txBox="1"/>
          <p:nvPr/>
        </p:nvSpPr>
        <p:spPr>
          <a:xfrm>
            <a:off x="118599" y="3708766"/>
            <a:ext cx="5848350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Основные аспекты воздействия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45992A-D1A9-EB0E-0011-37895B7F75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7601" y="0"/>
            <a:ext cx="5994400" cy="3583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4" descr="ERG, Inc certified as a Great Place to Work®">
            <a:extLst>
              <a:ext uri="{FF2B5EF4-FFF2-40B4-BE49-F238E27FC236}">
                <a16:creationId xmlns:a16="http://schemas.microsoft.com/office/drawing/2014/main" id="{2F2764E8-9DB3-23E6-A974-CF54A89FB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15389" y="6122207"/>
            <a:ext cx="754225" cy="53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02931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>
            <a:extLst>
              <a:ext uri="{FF2B5EF4-FFF2-40B4-BE49-F238E27FC236}">
                <a16:creationId xmlns:a16="http://schemas.microsoft.com/office/drawing/2014/main" id="{77F733C3-37F4-313D-7D39-34F8E4B2E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2" y="1101974"/>
            <a:ext cx="5499098" cy="216334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222180" rIns="9144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Консорциум Alstom построит в Египте две новые монорельсовые линии, что станет первым экспортом британских поездов за последние 12 лет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Мэтт Бирн, президент Bombardier Transportation в Великобритании и Ирландии: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"Экспорт монорельсовой дороги в Каир в условиях международной конкуренции демонстрирует, что железнодорожная отрасль Великобритании способна успешно конкурировать и выигрывать на ключевых развивающихся рынках, таких как устойчивый транспорт."</a:t>
            </a:r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91234F85-71AF-7012-3FD6-6E00408CD16F}"/>
              </a:ext>
            </a:extLst>
          </p:cNvPr>
          <p:cNvSpPr/>
          <p:nvPr/>
        </p:nvSpPr>
        <p:spPr>
          <a:xfrm>
            <a:off x="6106202" y="3443589"/>
            <a:ext cx="6096000" cy="3429000"/>
          </a:xfrm>
          <a:prstGeom prst="round2DiagRect">
            <a:avLst/>
          </a:prstGeom>
          <a:solidFill>
            <a:srgbClr val="46C3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Детали проекта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Продукт и стоимость: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Кредитная линия для покупателя – 1,7 млрд фунтов стерлингов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Местоположение проекта: 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Каир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Подрядчик проекта: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Alstom (Bombardier Transportation)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Покупатель: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Национальное управление Египта по туннелям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rgbClr val="CF122E"/>
              </a:buClr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Товары и услуги из Великобритании: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подвижной состав, пути и оборудование (включая сигнализацию, электроснабжение, оборудование депо и многое другое).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rgbClr val="CF122E"/>
              </a:buClr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Банки: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 JP Morgan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rgbClr val="CF122E"/>
              </a:buClr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Участие ECA: </a:t>
            </a: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+mn-cs"/>
              </a:rPr>
              <a:t>SACE / CESCE</a:t>
            </a:r>
          </a:p>
          <a:p>
            <a:pPr marL="0" marR="0" lvl="0" indent="0" algn="l" defTabSz="914377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8AD51D-AB46-F53A-31D3-803E830F5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uLnTx/>
                <a:uFillTx/>
                <a:latin typeface="Calibri"/>
                <a:ea typeface="+mn-ea"/>
                <a:cs typeface="+mn-cs"/>
              </a:rPr>
              <a:t>13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3C63CC1-F66D-1B5A-55E2-34E4242F9340}"/>
              </a:ext>
            </a:extLst>
          </p:cNvPr>
          <p:cNvSpPr txBox="1"/>
          <p:nvPr/>
        </p:nvSpPr>
        <p:spPr>
          <a:xfrm>
            <a:off x="442426" y="95250"/>
            <a:ext cx="5339249" cy="858339"/>
          </a:xfrm>
          <a:prstGeom prst="rect">
            <a:avLst/>
          </a:prstGeom>
          <a:solidFill>
            <a:srgbClr val="46C3F1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004D44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3200" b="1" i="0" u="none" strike="noStrike" kern="1200" cap="none" spc="0" normalizeH="0" baseline="0" noProof="0" dirty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ru" sz="2800" b="1" i="0" u="none" strike="noStrike" kern="1200" cap="none" spc="0" normalizeH="0" baseline="0" noProof="0" dirty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j-ea"/>
                <a:cs typeface="+mj-cs"/>
              </a:rPr>
              <a:t>Монорельсовая дорога в Каире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285F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37916EE-2ADE-3A73-24EC-2D5DC150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442426" y="1079672"/>
            <a:ext cx="5240099" cy="0"/>
          </a:xfrm>
          <a:prstGeom prst="line">
            <a:avLst/>
          </a:prstGeom>
          <a:ln w="28575">
            <a:solidFill>
              <a:srgbClr val="0028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building, outdoor&#10;&#10;Description automatically generated">
            <a:extLst>
              <a:ext uri="{FF2B5EF4-FFF2-40B4-BE49-F238E27FC236}">
                <a16:creationId xmlns:a16="http://schemas.microsoft.com/office/drawing/2014/main" id="{E8EB958C-3AD8-1A77-65F8-A4A1DF4A8B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43" t="-668" b="2"/>
          <a:stretch>
            <a:fillRect/>
          </a:stretch>
        </p:blipFill>
        <p:spPr>
          <a:xfrm flipH="1">
            <a:off x="6117548" y="0"/>
            <a:ext cx="6084651" cy="3429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: Diagonal Corners Rounded 7">
            <a:extLst>
              <a:ext uri="{FF2B5EF4-FFF2-40B4-BE49-F238E27FC236}">
                <a16:creationId xmlns:a16="http://schemas.microsoft.com/office/drawing/2014/main" id="{A940D074-F50B-F927-FCBD-A80DC45EE10A}"/>
              </a:ext>
            </a:extLst>
          </p:cNvPr>
          <p:cNvSpPr/>
          <p:nvPr/>
        </p:nvSpPr>
        <p:spPr>
          <a:xfrm>
            <a:off x="-8356" y="3466763"/>
            <a:ext cx="6095999" cy="3743661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Это будет единственная в Великобритании линия по производству монорельсовых поездов, которая создаст 100 рабочих мест на заводе в Дербишире и обеспечит дополнительные рабочие места в британской цепочке поставок.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Две линии монорельсовой дороги будут ежегодно перевозить миллионы людей в новом городе Каире.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D5138B-1C55-27A3-74F6-1E73A1E064A0}"/>
              </a:ext>
            </a:extLst>
          </p:cNvPr>
          <p:cNvSpPr txBox="1"/>
          <p:nvPr/>
        </p:nvSpPr>
        <p:spPr>
          <a:xfrm>
            <a:off x="187875" y="3493665"/>
            <a:ext cx="5848350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Основные аспекты воздействия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6FFD329-81D4-82B9-D46C-3E8C44447E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4056" y="5880756"/>
            <a:ext cx="548640" cy="54864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559A120-E43F-8CD1-A65A-C644A262EC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0763" y="4027893"/>
            <a:ext cx="954972" cy="2190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DC20F0C-C3B0-FE44-FB3C-814DE3468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5754" y="4350155"/>
            <a:ext cx="1084989" cy="26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68705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">
            <a:extLst>
              <a:ext uri="{FF2B5EF4-FFF2-40B4-BE49-F238E27FC236}">
                <a16:creationId xmlns:a16="http://schemas.microsoft.com/office/drawing/2014/main" id="{CDD27556-762F-7013-93D3-27A2A6261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346" y="1171219"/>
            <a:ext cx="5499098" cy="239417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222180" rIns="9144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Первая сделка UKEF в Узбекистане: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Гарантийный кредит, предоставленный горно-металлургическому комбинату Алмалык для содействия рефинансированию приобретения специализированного оборудования у компании Weir для одного из крупнейших медедобывающих заводов в Центральной Азии.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altLang="en-US" sz="12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ea typeface="+mn-ea"/>
                <a:cs typeface="Arial"/>
              </a:rPr>
              <a:t>Weir - шотландская горнодобывающая компания, специализирующаяся на технологиях и производстве, и работающая более чем в 50 странах мира.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5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DE8AB90-222E-490C-AA02-190DC6461FE0}"/>
              </a:ext>
            </a:extLst>
          </p:cNvPr>
          <p:cNvSpPr txBox="1"/>
          <p:nvPr/>
        </p:nvSpPr>
        <p:spPr>
          <a:xfrm>
            <a:off x="608251" y="291611"/>
            <a:ext cx="5187694" cy="788380"/>
          </a:xfrm>
          <a:prstGeom prst="rect">
            <a:avLst/>
          </a:prstGeom>
          <a:solidFill>
            <a:srgbClr val="46C3F1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004D44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2800" b="1" i="0" u="none" strike="noStrike" kern="1200" cap="none" spc="0" normalizeH="0" baseline="0" noProof="0" dirty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ru" sz="2400" b="1" i="0" u="none" strike="noStrike" kern="1200" cap="none" spc="0" normalizeH="0" baseline="0" noProof="0" dirty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j-ea"/>
                <a:cs typeface="+mj-cs"/>
              </a:rPr>
              <a:t>Горнодобывающее оборудование для Алмалык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00285F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41C7FA-F878-43D4-8A03-BF8F829ED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555846" y="1210236"/>
            <a:ext cx="5240099" cy="0"/>
          </a:xfrm>
          <a:prstGeom prst="line">
            <a:avLst/>
          </a:prstGeom>
          <a:ln w="28575">
            <a:solidFill>
              <a:srgbClr val="0028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253B9A5-2681-A609-7049-A4754204DC55}"/>
              </a:ext>
            </a:extLst>
          </p:cNvPr>
          <p:cNvSpPr txBox="1"/>
          <p:nvPr/>
        </p:nvSpPr>
        <p:spPr>
          <a:xfrm>
            <a:off x="0" y="3778270"/>
            <a:ext cx="5848350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Основные аспекты воздействия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4AEDD0-4C05-6A2E-4CC3-8CEFBB21AA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6017750"/>
            <a:ext cx="548640" cy="54864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111FAA-541E-2C48-AA06-B088E1B1D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uLnTx/>
                <a:uFillTx/>
                <a:latin typeface="Calibri"/>
                <a:ea typeface="+mn-ea"/>
                <a:cs typeface="+mn-cs"/>
              </a:rPr>
              <a:t>14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id="{3C9A8E72-C82E-AB29-9954-4689ED9E9FB2}"/>
              </a:ext>
            </a:extLst>
          </p:cNvPr>
          <p:cNvSpPr/>
          <p:nvPr/>
        </p:nvSpPr>
        <p:spPr>
          <a:xfrm>
            <a:off x="0" y="3598228"/>
            <a:ext cx="6197600" cy="3259772"/>
          </a:xfrm>
          <a:prstGeom prst="round2DiagRect">
            <a:avLst>
              <a:gd name="adj1" fmla="val 16667"/>
              <a:gd name="adj2" fmla="val 1504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Поставка 23 полностью автоматизированных систем классификации контуров измельчения для горно-металлургического комбината Алмалык. </a:t>
            </a: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Кредит, предоставленный международным банком, позволил горно-металлургическому комбинату Алмалык рефинансировать покупку оборудования у компании Weir.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Стоимость стандартной гарантии по кредиту покупателя - 12,6 млн евро</a:t>
            </a: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06E884-42BC-1F4B-9A9E-CA0C34959B7E}"/>
              </a:ext>
            </a:extLst>
          </p:cNvPr>
          <p:cNvSpPr txBox="1"/>
          <p:nvPr/>
        </p:nvSpPr>
        <p:spPr>
          <a:xfrm>
            <a:off x="153297" y="3704700"/>
            <a:ext cx="5848350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Основные аспекты воздействия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9C3A9F-B10D-70D8-CF45-E59B3E1E18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7947" y="3671864"/>
            <a:ext cx="652185" cy="43500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FFB1391-76D0-267D-82D0-DCEB42352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10525" y="-1"/>
            <a:ext cx="5566235" cy="3618053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ADD0D61B-2806-9819-2347-C801A0845D58}"/>
              </a:ext>
            </a:extLst>
          </p:cNvPr>
          <p:cNvSpPr/>
          <p:nvPr/>
        </p:nvSpPr>
        <p:spPr>
          <a:xfrm>
            <a:off x="7291777" y="4006605"/>
            <a:ext cx="1157681" cy="28199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Calibri"/>
                <a:ea typeface="+mn-ea"/>
                <a:cs typeface="+mn-cs"/>
              </a:rPr>
              <a:t>Кредитор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550827F-5D9F-A8BC-B74E-73269903DEAE}"/>
              </a:ext>
            </a:extLst>
          </p:cNvPr>
          <p:cNvSpPr/>
          <p:nvPr/>
        </p:nvSpPr>
        <p:spPr>
          <a:xfrm>
            <a:off x="10612073" y="4006604"/>
            <a:ext cx="1266737" cy="28199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Calibri"/>
                <a:ea typeface="+mn-ea"/>
                <a:cs typeface="+mn-cs"/>
              </a:rPr>
              <a:t>Рудник Алмалык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E8CFF45-508E-E94D-6279-84A08AC03641}"/>
              </a:ext>
            </a:extLst>
          </p:cNvPr>
          <p:cNvSpPr/>
          <p:nvPr/>
        </p:nvSpPr>
        <p:spPr>
          <a:xfrm>
            <a:off x="7291777" y="6350914"/>
            <a:ext cx="1157681" cy="27638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uLnTx/>
                <a:uFillTx/>
                <a:latin typeface="Calibri"/>
                <a:ea typeface="+mn-ea"/>
                <a:cs typeface="+mn-cs"/>
              </a:rPr>
              <a:t>Weir Group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5C354FD-233B-1B2F-1943-E15F238630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542" y="5254627"/>
            <a:ext cx="850153" cy="727404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A2645C0-A6AC-9DE8-3F5A-3AE6B154B21A}"/>
              </a:ext>
            </a:extLst>
          </p:cNvPr>
          <p:cNvSpPr/>
          <p:nvPr/>
        </p:nvSpPr>
        <p:spPr>
          <a:xfrm>
            <a:off x="7178527" y="4818146"/>
            <a:ext cx="1384184" cy="167009"/>
          </a:xfrm>
          <a:prstGeom prst="roundRect">
            <a:avLst/>
          </a:prstGeom>
          <a:noFill/>
          <a:ln>
            <a:solidFill>
              <a:srgbClr val="46C3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1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  <a:t>Гарантия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0BE25B76-F842-F1F4-EF9F-BAC70188E9A0}"/>
              </a:ext>
            </a:extLst>
          </p:cNvPr>
          <p:cNvSpPr/>
          <p:nvPr/>
        </p:nvSpPr>
        <p:spPr>
          <a:xfrm>
            <a:off x="8972028" y="4056756"/>
            <a:ext cx="1010172" cy="181688"/>
          </a:xfrm>
          <a:prstGeom prst="roundRect">
            <a:avLst/>
          </a:prstGeom>
          <a:noFill/>
          <a:ln>
            <a:solidFill>
              <a:srgbClr val="46C3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1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  <a:t>Кредитный договор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309367-2327-0B56-5406-FEA50F2B9615}"/>
              </a:ext>
            </a:extLst>
          </p:cNvPr>
          <p:cNvSpPr txBox="1"/>
          <p:nvPr/>
        </p:nvSpPr>
        <p:spPr>
          <a:xfrm>
            <a:off x="8853377" y="5619348"/>
            <a:ext cx="2370741" cy="2616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1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  <a:t>Выплата премии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35B37D1-D8DD-8884-C0DD-076A4A998F36}"/>
              </a:ext>
            </a:extLst>
          </p:cNvPr>
          <p:cNvSpPr txBox="1"/>
          <p:nvPr/>
        </p:nvSpPr>
        <p:spPr>
          <a:xfrm rot="16200000">
            <a:off x="5675297" y="4687340"/>
            <a:ext cx="2466365" cy="2616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en-US"/>
            </a:defPPr>
            <a:lvl1pPr>
              <a:defRPr sz="1100">
                <a:solidFill>
                  <a:srgbClr val="FF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1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uLnTx/>
                <a:uFillTx/>
                <a:latin typeface="Calibri"/>
                <a:ea typeface="+mn-ea"/>
                <a:cs typeface="+mn-cs"/>
              </a:rPr>
              <a:t>Платежи по кредиту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D8DD7D2-21AD-DD44-C299-9CF89775804E}"/>
              </a:ext>
            </a:extLst>
          </p:cNvPr>
          <p:cNvSpPr txBox="1"/>
          <p:nvPr/>
        </p:nvSpPr>
        <p:spPr>
          <a:xfrm>
            <a:off x="8813485" y="4290803"/>
            <a:ext cx="2337430" cy="2616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1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uLnTx/>
                <a:uFillTx/>
                <a:latin typeface="Calibri"/>
                <a:ea typeface="+mn-ea"/>
                <a:cs typeface="+mn-cs"/>
              </a:rPr>
              <a:t>Погашение кредита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8B42CFFE-ED73-8E0C-A67B-8B6D740D5BD2}"/>
              </a:ext>
            </a:extLst>
          </p:cNvPr>
          <p:cNvCxnSpPr>
            <a:stCxn id="26" idx="0"/>
            <a:endCxn id="21" idx="2"/>
          </p:cNvCxnSpPr>
          <p:nvPr/>
        </p:nvCxnSpPr>
        <p:spPr>
          <a:xfrm flipH="1" flipV="1">
            <a:off x="7870618" y="4288598"/>
            <a:ext cx="1" cy="529548"/>
          </a:xfrm>
          <a:prstGeom prst="straightConnector1">
            <a:avLst/>
          </a:prstGeom>
          <a:ln>
            <a:solidFill>
              <a:srgbClr val="46C3F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4FB4A8F5-5EF7-09B8-6082-3A35E05D371B}"/>
              </a:ext>
            </a:extLst>
          </p:cNvPr>
          <p:cNvCxnSpPr>
            <a:stCxn id="26" idx="2"/>
            <a:endCxn id="25" idx="0"/>
          </p:cNvCxnSpPr>
          <p:nvPr/>
        </p:nvCxnSpPr>
        <p:spPr>
          <a:xfrm flipH="1">
            <a:off x="7870619" y="4985155"/>
            <a:ext cx="0" cy="269472"/>
          </a:xfrm>
          <a:prstGeom prst="line">
            <a:avLst/>
          </a:prstGeom>
          <a:ln>
            <a:solidFill>
              <a:srgbClr val="46C3F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989D94F2-945A-EF57-B4B6-23039315EE99}"/>
              </a:ext>
            </a:extLst>
          </p:cNvPr>
          <p:cNvCxnSpPr>
            <a:stCxn id="21" idx="3"/>
            <a:endCxn id="27" idx="1"/>
          </p:cNvCxnSpPr>
          <p:nvPr/>
        </p:nvCxnSpPr>
        <p:spPr>
          <a:xfrm flipV="1">
            <a:off x="8449458" y="4147600"/>
            <a:ext cx="522570" cy="2"/>
          </a:xfrm>
          <a:prstGeom prst="line">
            <a:avLst/>
          </a:prstGeom>
          <a:ln>
            <a:solidFill>
              <a:srgbClr val="46C3F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3C9F58FE-5C2C-0093-A14C-BD75784674FC}"/>
              </a:ext>
            </a:extLst>
          </p:cNvPr>
          <p:cNvCxnSpPr>
            <a:stCxn id="27" idx="3"/>
            <a:endCxn id="22" idx="1"/>
          </p:cNvCxnSpPr>
          <p:nvPr/>
        </p:nvCxnSpPr>
        <p:spPr>
          <a:xfrm>
            <a:off x="9982200" y="4147600"/>
            <a:ext cx="629873" cy="1"/>
          </a:xfrm>
          <a:prstGeom prst="straightConnector1">
            <a:avLst/>
          </a:prstGeom>
          <a:ln>
            <a:solidFill>
              <a:srgbClr val="46C3F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52D058CA-3FE1-E09D-4C6B-670721B9CC4F}"/>
              </a:ext>
            </a:extLst>
          </p:cNvPr>
          <p:cNvCxnSpPr/>
          <p:nvPr/>
        </p:nvCxnSpPr>
        <p:spPr>
          <a:xfrm flipH="1">
            <a:off x="8449458" y="4288597"/>
            <a:ext cx="216261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3DA289AF-94D6-F0DD-5502-9B338D3AFCA5}"/>
              </a:ext>
            </a:extLst>
          </p:cNvPr>
          <p:cNvCxnSpPr>
            <a:stCxn id="22" idx="2"/>
            <a:endCxn id="25" idx="3"/>
          </p:cNvCxnSpPr>
          <p:nvPr/>
        </p:nvCxnSpPr>
        <p:spPr>
          <a:xfrm rot="5400000">
            <a:off x="9105703" y="3478590"/>
            <a:ext cx="1329732" cy="2949747"/>
          </a:xfrm>
          <a:prstGeom prst="bentConnector2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448D836A-AB32-7931-C3E7-677A6EF9DEEC}"/>
              </a:ext>
            </a:extLst>
          </p:cNvPr>
          <p:cNvCxnSpPr>
            <a:stCxn id="21" idx="1"/>
            <a:endCxn id="23" idx="1"/>
          </p:cNvCxnSpPr>
          <p:nvPr/>
        </p:nvCxnSpPr>
        <p:spPr>
          <a:xfrm rot="10800000" flipV="1">
            <a:off x="7291777" y="4147601"/>
            <a:ext cx="12700" cy="2341507"/>
          </a:xfrm>
          <a:prstGeom prst="bentConnector3">
            <a:avLst>
              <a:gd name="adj1" fmla="val 180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070796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2D9565-9177-8AD7-0F8D-1BEE1CC74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ru" sz="1200" b="0" i="0" u="none" strike="noStrike">
                <a:latin typeface="Calibri"/>
              </a:rPr>
              <a:t>15</a:t>
            </a:r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052197D-3D18-F149-BA59-9A89B57CB8AB}"/>
              </a:ext>
            </a:extLst>
          </p:cNvPr>
          <p:cNvSpPr txBox="1"/>
          <p:nvPr/>
        </p:nvSpPr>
        <p:spPr>
          <a:xfrm>
            <a:off x="608251" y="574029"/>
            <a:ext cx="5135291" cy="505961"/>
          </a:xfrm>
          <a:prstGeom prst="rect">
            <a:avLst/>
          </a:prstGeom>
          <a:solidFill>
            <a:srgbClr val="46C3F1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srgbClr val="004D44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3200" b="1" i="0" u="none" strike="noStrike" kern="1200" cap="none" spc="0" normalizeH="0" baseline="0" noProof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j-ea"/>
                <a:cs typeface="+mj-cs"/>
              </a:rPr>
              <a:t> Коридор Моравы</a:t>
            </a:r>
            <a:endParaRPr kumimoji="0" lang="en-GB" sz="3200" b="1" i="0" u="none" strike="noStrike" kern="1200" cap="none" spc="0" normalizeH="0" baseline="0" noProof="0">
              <a:ln>
                <a:noFill/>
              </a:ln>
              <a:solidFill>
                <a:srgbClr val="00285F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69CD467-7DEE-F8F7-49FD-C78B8DE26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08251" y="1371600"/>
            <a:ext cx="5240099" cy="0"/>
          </a:xfrm>
          <a:prstGeom prst="line">
            <a:avLst/>
          </a:prstGeom>
          <a:ln w="28575">
            <a:solidFill>
              <a:srgbClr val="0028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21911D6F-97EF-E76D-E90D-7121E3B638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105"/>
          <a:stretch>
            <a:fillRect/>
          </a:stretch>
        </p:blipFill>
        <p:spPr>
          <a:xfrm>
            <a:off x="6433855" y="-27522"/>
            <a:ext cx="5758145" cy="3457561"/>
          </a:xfrm>
          <a:prstGeom prst="round2DiagRect">
            <a:avLst/>
          </a:prstGeom>
        </p:spPr>
      </p:pic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id="{B819FF99-F267-574D-64D0-BF5A9BEF13AE}"/>
              </a:ext>
            </a:extLst>
          </p:cNvPr>
          <p:cNvSpPr/>
          <p:nvPr/>
        </p:nvSpPr>
        <p:spPr>
          <a:xfrm>
            <a:off x="11372" y="3464818"/>
            <a:ext cx="6433855" cy="3393182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002060"/>
          </a:solidFill>
          <a:ln>
            <a:solidFill>
              <a:srgbClr val="004D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kumimoji="0" lang="en-GB" sz="1600" b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indent="-28575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+mn-cs"/>
              </a:rPr>
              <a:t>Коридор Морава станет вторым крупным транспортным узлом в Сербии, соединяющим населенные пункты от Пояте на востоке до Прельины на западе. Кредитная линия для покупателя на сумму 430 млн евро.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ru" sz="1400" b="0" i="0" u="none" strike="noStrike" dirty="0">
                <a:solidFill>
                  <a:srgbClr val="FFFFFF"/>
                </a:solidFill>
                <a:latin typeface="Arial"/>
                <a:cs typeface="Arial"/>
              </a:rPr>
              <a:t>Проект автомагистрали включает в себя обширную систему защиты от наводнений, что подчеркивает намерение правительства Сербии укрепить устойчивость национальной инфраструктуры к экстремальным погодным условиям.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2894A8-D40D-0AA6-0344-223965703C63}"/>
              </a:ext>
            </a:extLst>
          </p:cNvPr>
          <p:cNvSpPr txBox="1"/>
          <p:nvPr/>
        </p:nvSpPr>
        <p:spPr>
          <a:xfrm>
            <a:off x="92734" y="3464818"/>
            <a:ext cx="5848350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Основные аспекты воздействия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2BB4703-81A5-B41A-DDAC-BB624AFDA9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4030" y="6256299"/>
            <a:ext cx="548640" cy="548640"/>
          </a:xfrm>
          <a:prstGeom prst="rect">
            <a:avLst/>
          </a:prstGeom>
        </p:spPr>
      </p:pic>
      <p:sp>
        <p:nvSpPr>
          <p:cNvPr id="16" name="Rectangle 1">
            <a:extLst>
              <a:ext uri="{FF2B5EF4-FFF2-40B4-BE49-F238E27FC236}">
                <a16:creationId xmlns:a16="http://schemas.microsoft.com/office/drawing/2014/main" id="{24E74AB7-3CEE-FC20-31B4-5D13BA938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675" y="1460622"/>
            <a:ext cx="5256442" cy="17016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222180" rIns="9144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6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cs typeface="Arial"/>
              </a:rPr>
              <a:t>Кит Хеннесси, президент Bechtel Enterprises: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600" b="1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600" b="0" i="1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"/>
                <a:cs typeface="Arial"/>
              </a:rPr>
              <a:t>"Этот проект является примером творческих решений, которые могут быть реализованы для наших клиентов благодаря совместной работе экспортных кредитных агентств, организаций, занимающихся развитием, международных банков и цепочки поставок."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CB59D8-DB7D-B79C-1C4C-C2FD77440E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6587" y="3566647"/>
            <a:ext cx="5572679" cy="31548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DE3D70B-1C92-00E8-37B0-0FC70F95DD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8761" y="5979316"/>
            <a:ext cx="763031" cy="59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375961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7856AD-B4B9-056A-78C3-CB6A06C8C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ru" sz="1200" b="0" i="0" u="none" strike="noStrike">
                <a:latin typeface="Calibri"/>
              </a:rPr>
              <a:t>16</a:t>
            </a:r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7F2B7A6-EF64-4D80-F974-322A93F64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8828" y="3567966"/>
            <a:ext cx="5508199" cy="315351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C6D6289-D509-0C06-E011-72A3CD81CC56}"/>
              </a:ext>
            </a:extLst>
          </p:cNvPr>
          <p:cNvSpPr txBox="1"/>
          <p:nvPr/>
        </p:nvSpPr>
        <p:spPr>
          <a:xfrm>
            <a:off x="555846" y="136525"/>
            <a:ext cx="5135291" cy="981121"/>
          </a:xfrm>
          <a:prstGeom prst="rect">
            <a:avLst/>
          </a:prstGeom>
          <a:solidFill>
            <a:srgbClr val="46C3F1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4D44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4D44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 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004D44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3200" b="1" i="0" u="none" strike="noStrike" kern="1200" cap="none" spc="0" normalizeH="0" baseline="0" noProof="0" dirty="0">
                <a:ln>
                  <a:noFill/>
                </a:ln>
                <a:solidFill>
                  <a:srgbClr val="00285F"/>
                </a:solidFill>
                <a:uLnTx/>
                <a:uFillTx/>
                <a:latin typeface="Arial"/>
                <a:ea typeface="+mj-ea"/>
                <a:cs typeface="+mj-cs"/>
              </a:rPr>
              <a:t>Солнечная ферма Kalyon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FCA1D1F-E2CA-08FD-DFF3-4CE47418A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503443" y="1379989"/>
            <a:ext cx="5240099" cy="0"/>
          </a:xfrm>
          <a:prstGeom prst="line">
            <a:avLst/>
          </a:prstGeom>
          <a:ln w="28575">
            <a:solidFill>
              <a:srgbClr val="0028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sky, outdoor, day&#10;&#10;Description automatically generated">
            <a:extLst>
              <a:ext uri="{FF2B5EF4-FFF2-40B4-BE49-F238E27FC236}">
                <a16:creationId xmlns:a16="http://schemas.microsoft.com/office/drawing/2014/main" id="{724D6DA1-DF89-FE74-3E46-6774BDB6F7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747" t="-806" r="17820" b="806"/>
          <a:stretch>
            <a:fillRect/>
          </a:stretch>
        </p:blipFill>
        <p:spPr>
          <a:xfrm>
            <a:off x="6445251" y="-81933"/>
            <a:ext cx="5756506" cy="3504806"/>
          </a:xfrm>
          <a:prstGeom prst="round2DiagRect">
            <a:avLst/>
          </a:prstGeom>
        </p:spPr>
      </p:pic>
      <p:sp>
        <p:nvSpPr>
          <p:cNvPr id="8" name="Rectangle: Diagonal Corners Rounded 7">
            <a:extLst>
              <a:ext uri="{FF2B5EF4-FFF2-40B4-BE49-F238E27FC236}">
                <a16:creationId xmlns:a16="http://schemas.microsoft.com/office/drawing/2014/main" id="{3C222B7C-EF9F-474D-BF0B-AE3F72DF0968}"/>
              </a:ext>
            </a:extLst>
          </p:cNvPr>
          <p:cNvSpPr/>
          <p:nvPr/>
        </p:nvSpPr>
        <p:spPr>
          <a:xfrm>
            <a:off x="0" y="3464818"/>
            <a:ext cx="6433855" cy="3393182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GB" sz="1500" b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lang="en-GB" sz="1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Эта поддержка способствует выполнению обязательств Великобритании на COP26 по усилению содействия международным усилиям по борьбе с изменением климата.</a:t>
            </a:r>
          </a:p>
          <a:p>
            <a:pPr marL="285750" indent="-285750" rtl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+mn-cs"/>
              </a:rPr>
              <a:t>Эта солнечная электростанция станет крупнейшей в Турции и обеспечит энергией 2 миллиона домов.</a:t>
            </a:r>
            <a:endParaRPr kumimoji="0" lang="en-GB" sz="1400" b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Согласно данным IEA, проект способствует дальнейшему расширению использования возобновляемых источников энергии в Турции и введению в эксплуатацию 10 ГВт солнечной мощности в период с 2017 по 2027 годы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180DA9-6134-DD08-74D3-B9DA1062BDF9}"/>
              </a:ext>
            </a:extLst>
          </p:cNvPr>
          <p:cNvSpPr txBox="1"/>
          <p:nvPr/>
        </p:nvSpPr>
        <p:spPr>
          <a:xfrm>
            <a:off x="124973" y="3461947"/>
            <a:ext cx="5848350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uLnTx/>
                <a:uFillTx/>
                <a:latin typeface="Arial"/>
                <a:ea typeface="+mn-ea"/>
                <a:cs typeface="Arial"/>
              </a:rPr>
              <a:t>Основные аспекты воздействия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35CC70-77A4-BBF2-3117-42A64CCB2A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7360" y="6172835"/>
            <a:ext cx="548640" cy="5486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515D642-CB30-B557-747C-C974E55927D5}"/>
              </a:ext>
            </a:extLst>
          </p:cNvPr>
          <p:cNvSpPr txBox="1"/>
          <p:nvPr/>
        </p:nvSpPr>
        <p:spPr>
          <a:xfrm>
            <a:off x="342261" y="1483137"/>
            <a:ext cx="6102990" cy="1719337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  <a:t>Министр международной торговли Энн-Мари Тревельян: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en-US" sz="16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Calibri"/>
                <a:ea typeface="+mn-ea"/>
                <a:cs typeface="+mn-cs"/>
              </a:rPr>
              <a:t>"UK Export Finance ставит Великобританию в авангард глобального перехода на зеленую энергетику... Поддержка UKEF стимулирует другие страны инвестировать в возобновляемые источники энергии и открывает новые рынки для британских компаний, способствующих восстановлению экономики, поддерживаемому экологически чистыми рабочими местами."</a:t>
            </a:r>
          </a:p>
        </p:txBody>
      </p:sp>
      <p:pic>
        <p:nvPicPr>
          <p:cNvPr id="15" name="Picture 2" descr="GE Logo, GE Symbol, Meaning, History and Evolution">
            <a:extLst>
              <a:ext uri="{FF2B5EF4-FFF2-40B4-BE49-F238E27FC236}">
                <a16:creationId xmlns:a16="http://schemas.microsoft.com/office/drawing/2014/main" id="{4921C525-6216-8C19-FF98-4D00C7C25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23477" y="6159461"/>
            <a:ext cx="954531" cy="53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69858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FA8718-6DDE-FB42-8393-570CFB6F9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3798"/>
            <a:ext cx="8839200" cy="6854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49E1EE-50D8-65D6-AA6A-4F0A228C8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4001" y="3089839"/>
            <a:ext cx="3992057" cy="863616"/>
          </a:xfrm>
        </p:spPr>
        <p:txBody>
          <a:bodyPr>
            <a:noAutofit/>
          </a:bodyPr>
          <a:lstStyle/>
          <a:p>
            <a:pPr rtl="0"/>
            <a:r>
              <a:rPr lang="ru" sz="4600" b="0" i="0" u="none" strike="noStrike">
                <a:latin typeface="Calibri Light"/>
              </a:rPr>
              <a:t>СПАСИБО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D1A2A4-1348-D6C7-5BC1-8787F30B1777}"/>
              </a:ext>
            </a:extLst>
          </p:cNvPr>
          <p:cNvSpPr txBox="1"/>
          <p:nvPr/>
        </p:nvSpPr>
        <p:spPr>
          <a:xfrm>
            <a:off x="533400" y="5292161"/>
            <a:ext cx="2590800" cy="83099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rtl="0"/>
            <a:r>
              <a:rPr lang="ru" sz="1200" b="0" i="0" u="none" strike="noStrike" kern="100">
                <a:solidFill>
                  <a:srgbClr val="FFFFFF"/>
                </a:solidFill>
                <a:latin typeface="Arial"/>
                <a:ea typeface="Times New Roman"/>
                <a:cs typeface="Times New Roman"/>
              </a:rPr>
              <a:t>Команда разработчиков </a:t>
            </a:r>
            <a:r>
              <a:rPr lang="ru" sz="1200" b="1" i="0" u="none" strike="noStrike" kern="100">
                <a:solidFill>
                  <a:srgbClr val="FFFFFF"/>
                </a:solidFill>
                <a:latin typeface="Arial"/>
                <a:ea typeface="Times New Roman"/>
                <a:cs typeface="Times New Roman"/>
              </a:rPr>
              <a:t>UKEF</a:t>
            </a:r>
          </a:p>
          <a:p>
            <a:pPr rtl="0"/>
            <a:r>
              <a:rPr lang="ru" sz="1200" b="0" i="0" u="none" strike="noStrike" kern="100">
                <a:solidFill>
                  <a:srgbClr val="FFFFFF"/>
                </a:solidFill>
                <a:latin typeface="Arial"/>
                <a:ea typeface="Times New Roman"/>
                <a:cs typeface="Times New Roman"/>
              </a:rPr>
              <a:t>Турция, Восточная Европа и Центральная Азия  </a:t>
            </a:r>
          </a:p>
          <a:p>
            <a:endParaRPr lang="en-GB" sz="1200" kern="10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240029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8.0.7"/>
  <p:tag name="AS_OS" val="Unix 5.10.228.219"/>
  <p:tag name="AS_RELEASE_DATE" val="2024.11.14"/>
  <p:tag name="AS_TITLE" val="Aspose.Slides for .NET6"/>
  <p:tag name="AS_VERSION" val="24.1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CB9874AF0AED44983888F15CB0DE84" ma:contentTypeVersion="17" ma:contentTypeDescription="Create a new document." ma:contentTypeScope="" ma:versionID="d614d66a3dd2b3404187ab6f63a17fb5">
  <xsd:schema xmlns:xsd="http://www.w3.org/2001/XMLSchema" xmlns:xs="http://www.w3.org/2001/XMLSchema" xmlns:p="http://schemas.microsoft.com/office/2006/metadata/properties" xmlns:ns2="960389c9-6f66-4c68-b0e2-b47366acba3b" xmlns:ns3="2d82b605-350f-48a5-8cfa-80495e7e0d7e" xmlns:ns4="7e28274a-9ee8-440d-acca-cbc61bc3dddb" targetNamespace="http://schemas.microsoft.com/office/2006/metadata/properties" ma:root="true" ma:fieldsID="7d9d7ebf8fc93da652a4d5dceed0332f" ns2:_="" ns3:_="" ns4:_="">
    <xsd:import namespace="960389c9-6f66-4c68-b0e2-b47366acba3b"/>
    <xsd:import namespace="2d82b605-350f-48a5-8cfa-80495e7e0d7e"/>
    <xsd:import namespace="7e28274a-9ee8-440d-acca-cbc61bc3dd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0389c9-6f66-4c68-b0e2-b47366acba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3fafa141-8fe8-44da-98da-fa18fcff3d6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82b605-350f-48a5-8cfa-80495e7e0d7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28274a-9ee8-440d-acca-cbc61bc3dddb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46707bb4-77d4-4bc3-8fe5-6009608dd987}" ma:internalName="TaxCatchAll" ma:showField="CatchAllData" ma:web="2d82b605-350f-48a5-8cfa-80495e7e0d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e28274a-9ee8-440d-acca-cbc61bc3dddb" xsi:nil="true"/>
    <lcf76f155ced4ddcb4097134ff3c332f xmlns="960389c9-6f66-4c68-b0e2-b47366acba3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C4F57C0-75D5-497D-96B3-9828338644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B94C80-A399-4664-ACF3-4F89EBE59BE1}">
  <ds:schemaRefs>
    <ds:schemaRef ds:uri="2d82b605-350f-48a5-8cfa-80495e7e0d7e"/>
    <ds:schemaRef ds:uri="7e28274a-9ee8-440d-acca-cbc61bc3dddb"/>
    <ds:schemaRef ds:uri="960389c9-6f66-4c68-b0e2-b47366acba3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6EDEB0C-1756-491F-AEE6-492BDA7DD5DA}">
  <ds:schemaRefs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2d82b605-350f-48a5-8cfa-80495e7e0d7e"/>
    <ds:schemaRef ds:uri="http://schemas.openxmlformats.org/package/2006/metadata/core-properties"/>
    <ds:schemaRef ds:uri="7e28274a-9ee8-440d-acca-cbc61bc3dddb"/>
    <ds:schemaRef ds:uri="960389c9-6f66-4c68-b0e2-b47366acba3b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e15c0bf4-4fcf-490e-a436-5b2e5bba7512}" enabled="1" method="Privileged" siteId="{d3a2d0d3-7cc8-4f52-bbf9-85bd43d94279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1574</TotalTime>
  <Words>2587</Words>
  <Application>Microsoft Office PowerPoint</Application>
  <PresentationFormat>Widescreen</PresentationFormat>
  <Paragraphs>278</Paragraphs>
  <Slides>17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Aptos</vt:lpstr>
      <vt:lpstr>Aptos Display</vt:lpstr>
      <vt:lpstr>Arial</vt:lpstr>
      <vt:lpstr>Calibri</vt:lpstr>
      <vt:lpstr>Calibri Light</vt:lpstr>
      <vt:lpstr>Fira Sans</vt:lpstr>
      <vt:lpstr>Verdana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СПАСИБО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Francois Pannetier</dc:creator>
  <cp:lastModifiedBy>Aziza Kultaeva</cp:lastModifiedBy>
  <cp:revision>12</cp:revision>
  <dcterms:created xsi:type="dcterms:W3CDTF">2024-06-19T16:25:41Z</dcterms:created>
  <dcterms:modified xsi:type="dcterms:W3CDTF">2025-04-14T06:15:38Z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0x010100F3CB9874AF0AED44983888F15CB0DE84</vt:lpwstr>
  </property>
  <property fmtid="{D5CDD505-2E9C-101B-9397-08002B2CF9AE}" pid="3" name="MediaServiceImageTags">
    <vt:lpwstr/>
  </property>
</Properties>
</file>